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vml" ContentType="application/vnd.openxmlformats-officedocument.vmlDrawin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embeddings/oleObject1.bin" ContentType="application/vnd.openxmlformats-officedocument.oleObject"/>
  <Override PartName="/ppt/notesSlides/notesSlide90.xml" ContentType="application/vnd.openxmlformats-officedocument.presentationml.notesSlide+xml"/>
  <Override PartName="/ppt/embeddings/oleObject2.bin" ContentType="application/vnd.openxmlformats-officedocument.oleObject"/>
  <Override PartName="/ppt/notesSlides/notesSlide91.xml" ContentType="application/vnd.openxmlformats-officedocument.presentationml.notesSlide+xml"/>
  <Override PartName="/ppt/embeddings/oleObject3.bin" ContentType="application/vnd.openxmlformats-officedocument.oleObject"/>
  <Override PartName="/ppt/notesSlides/notesSlide92.xml" ContentType="application/vnd.openxmlformats-officedocument.presentationml.notesSlide+xml"/>
  <Override PartName="/ppt/embeddings/oleObject4.bin" ContentType="application/vnd.openxmlformats-officedocument.oleObject"/>
  <Override PartName="/ppt/notesSlides/notesSlide93.xml" ContentType="application/vnd.openxmlformats-officedocument.presentationml.notesSlide+xml"/>
  <Override PartName="/ppt/embeddings/oleObject5.bin" ContentType="application/vnd.openxmlformats-officedocument.oleObject"/>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107"/>
  </p:notesMasterIdLst>
  <p:sldIdLst>
    <p:sldId id="258" r:id="rId3"/>
    <p:sldId id="1195" r:id="rId4"/>
    <p:sldId id="1312" r:id="rId5"/>
    <p:sldId id="1364" r:id="rId6"/>
    <p:sldId id="1450" r:id="rId7"/>
    <p:sldId id="1452" r:id="rId8"/>
    <p:sldId id="1448" r:id="rId9"/>
    <p:sldId id="1451" r:id="rId10"/>
    <p:sldId id="1323" r:id="rId11"/>
    <p:sldId id="1454" r:id="rId12"/>
    <p:sldId id="1455" r:id="rId13"/>
    <p:sldId id="1459" r:id="rId14"/>
    <p:sldId id="1456" r:id="rId15"/>
    <p:sldId id="1457" r:id="rId16"/>
    <p:sldId id="1458" r:id="rId17"/>
    <p:sldId id="1460" r:id="rId18"/>
    <p:sldId id="1461" r:id="rId19"/>
    <p:sldId id="1462" r:id="rId20"/>
    <p:sldId id="1463" r:id="rId21"/>
    <p:sldId id="1464" r:id="rId22"/>
    <p:sldId id="1465" r:id="rId23"/>
    <p:sldId id="1467" r:id="rId24"/>
    <p:sldId id="1466" r:id="rId25"/>
    <p:sldId id="1453" r:id="rId26"/>
    <p:sldId id="1469" r:id="rId27"/>
    <p:sldId id="1470" r:id="rId28"/>
    <p:sldId id="1471" r:id="rId29"/>
    <p:sldId id="1472" r:id="rId30"/>
    <p:sldId id="1473" r:id="rId31"/>
    <p:sldId id="1480" r:id="rId32"/>
    <p:sldId id="1468" r:id="rId33"/>
    <p:sldId id="1475" r:id="rId34"/>
    <p:sldId id="1476" r:id="rId35"/>
    <p:sldId id="1477" r:id="rId36"/>
    <p:sldId id="1478" r:id="rId37"/>
    <p:sldId id="1479" r:id="rId38"/>
    <p:sldId id="1481" r:id="rId39"/>
    <p:sldId id="1482" r:id="rId40"/>
    <p:sldId id="1321" r:id="rId41"/>
    <p:sldId id="1474" r:id="rId42"/>
    <p:sldId id="1324" r:id="rId43"/>
    <p:sldId id="1314" r:id="rId44"/>
    <p:sldId id="1414" r:id="rId45"/>
    <p:sldId id="1317" r:id="rId46"/>
    <p:sldId id="1316" r:id="rId47"/>
    <p:sldId id="1320" r:id="rId48"/>
    <p:sldId id="1318" r:id="rId49"/>
    <p:sldId id="1313" r:id="rId50"/>
    <p:sldId id="1366" r:id="rId51"/>
    <p:sldId id="1415" r:id="rId52"/>
    <p:sldId id="1483" r:id="rId53"/>
    <p:sldId id="1327" r:id="rId54"/>
    <p:sldId id="1339" r:id="rId55"/>
    <p:sldId id="1418" r:id="rId56"/>
    <p:sldId id="1332" r:id="rId57"/>
    <p:sldId id="1416" r:id="rId58"/>
    <p:sldId id="1417" r:id="rId59"/>
    <p:sldId id="1445" r:id="rId60"/>
    <p:sldId id="1446" r:id="rId61"/>
    <p:sldId id="1420" r:id="rId62"/>
    <p:sldId id="1421" r:id="rId63"/>
    <p:sldId id="1422" r:id="rId64"/>
    <p:sldId id="1423" r:id="rId65"/>
    <p:sldId id="1368" r:id="rId66"/>
    <p:sldId id="1441" r:id="rId67"/>
    <p:sldId id="1336" r:id="rId68"/>
    <p:sldId id="1337" r:id="rId69"/>
    <p:sldId id="1354" r:id="rId70"/>
    <p:sldId id="1338" r:id="rId71"/>
    <p:sldId id="1348" r:id="rId72"/>
    <p:sldId id="1347" r:id="rId73"/>
    <p:sldId id="1342" r:id="rId74"/>
    <p:sldId id="1355" r:id="rId75"/>
    <p:sldId id="1442" r:id="rId76"/>
    <p:sldId id="1424" r:id="rId77"/>
    <p:sldId id="1425" r:id="rId78"/>
    <p:sldId id="1344" r:id="rId79"/>
    <p:sldId id="1379" r:id="rId80"/>
    <p:sldId id="1443" r:id="rId81"/>
    <p:sldId id="1382" r:id="rId82"/>
    <p:sldId id="1383" r:id="rId83"/>
    <p:sldId id="1380" r:id="rId84"/>
    <p:sldId id="1384" r:id="rId85"/>
    <p:sldId id="1439" r:id="rId86"/>
    <p:sldId id="1429" r:id="rId87"/>
    <p:sldId id="1430" r:id="rId88"/>
    <p:sldId id="1431" r:id="rId89"/>
    <p:sldId id="1440" r:id="rId90"/>
    <p:sldId id="1432" r:id="rId91"/>
    <p:sldId id="1433" r:id="rId92"/>
    <p:sldId id="1434" r:id="rId93"/>
    <p:sldId id="1447" r:id="rId94"/>
    <p:sldId id="1435" r:id="rId95"/>
    <p:sldId id="1436" r:id="rId96"/>
    <p:sldId id="1437" r:id="rId97"/>
    <p:sldId id="1438" r:id="rId98"/>
    <p:sldId id="1444" r:id="rId99"/>
    <p:sldId id="1399" r:id="rId100"/>
    <p:sldId id="1402" r:id="rId101"/>
    <p:sldId id="1427" r:id="rId102"/>
    <p:sldId id="1404" r:id="rId103"/>
    <p:sldId id="1406" r:id="rId104"/>
    <p:sldId id="1407" r:id="rId105"/>
    <p:sldId id="1408" r:id="rId106"/>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Yerrington"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0000"/>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8" autoAdjust="0"/>
    <p:restoredTop sz="98556" autoAdjust="0"/>
  </p:normalViewPr>
  <p:slideViewPr>
    <p:cSldViewPr>
      <p:cViewPr>
        <p:scale>
          <a:sx n="150" d="100"/>
          <a:sy n="150" d="100"/>
        </p:scale>
        <p:origin x="-80" y="744"/>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printerSettings" Target="printerSettings/printerSettings1.bin"/><Relationship Id="rId109" Type="http://schemas.openxmlformats.org/officeDocument/2006/relationships/commentAuthors" Target="commentAuthor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presProps" Target="presProps.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6/29/16</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http://</a:t>
            </a:r>
            <a:r>
              <a:rPr lang="en-US" sz="1200" baseline="0" dirty="0" err="1" smtClean="0">
                <a:solidFill>
                  <a:prstClr val="black"/>
                </a:solidFill>
                <a:latin typeface="ArialMT"/>
                <a:sym typeface="Wingdings"/>
              </a:rPr>
              <a:t>techblog.netflix.com</a:t>
            </a:r>
            <a:r>
              <a:rPr lang="en-US" sz="1200" baseline="0" dirty="0" smtClean="0">
                <a:solidFill>
                  <a:prstClr val="black"/>
                </a:solidFill>
                <a:latin typeface="ArialMT"/>
                <a:sym typeface="Wingdings"/>
              </a:rPr>
              <a:t>/2012/04/netflix-recommendations-beyond-5-stars.html</a:t>
            </a:r>
          </a:p>
        </p:txBody>
      </p:sp>
      <p:sp>
        <p:nvSpPr>
          <p:cNvPr id="4" name="Slide Number Placeholder 3"/>
          <p:cNvSpPr>
            <a:spLocks noGrp="1"/>
          </p:cNvSpPr>
          <p:nvPr>
            <p:ph type="sldNum" sz="quarter" idx="10"/>
          </p:nvPr>
        </p:nvSpPr>
        <p:spPr/>
        <p:txBody>
          <a:bodyPr/>
          <a:lstStyle/>
          <a:p>
            <a:fld id="{ADD4B5B7-85EF-4E48-AC80-2380FACD9C23}" type="slidenum">
              <a:rPr lang="en-US" smtClean="0"/>
              <a:t>104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18:25)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The ultimate goal of collection the data is to get an idea of user preferences, which can later be used to make predictions on future user preferences.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18:30)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Explicit votes may still not be an accurate representation of the true preferences of a user if the person does not know him or herself well enough. Certain studies have shown that people can rate items differently for indiscernible reasons.</a:t>
            </a:r>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18:25)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The ultimate goal of collection the data is to get an idea of user preferences, which can later be used to make predictions on future user preferences.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18:30)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Explicit votes may still not be an accurate representation of the true preferences of a user if the person does not know him or herself well enough. Certain studies have shown that people can rate items differently for indiscernible reasons.</a:t>
            </a:r>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19:10)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Given the overwhelming amount of items, ratings can be burdensome or inconvenient to collect.</a:t>
            </a:r>
          </a:p>
        </p:txBody>
      </p:sp>
      <p:sp>
        <p:nvSpPr>
          <p:cNvPr id="4" name="Slide Number Placeholder 3"/>
          <p:cNvSpPr>
            <a:spLocks noGrp="1"/>
          </p:cNvSpPr>
          <p:nvPr>
            <p:ph type="sldNum" sz="quarter" idx="10"/>
          </p:nvPr>
        </p:nvSpPr>
        <p:spPr/>
        <p:txBody>
          <a:bodyPr/>
          <a:lstStyle/>
          <a:p>
            <a:fld id="{ADD4B5B7-85EF-4E48-AC80-2380FACD9C23}" type="slidenum">
              <a:rPr lang="en-US" smtClean="0"/>
              <a:t>24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19:10)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Given the overwhelming amount of items, ratings can be burdensome or inconvenient to collect.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19:24)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 Yelp reviews multiple types of businesses.  With a singular quality metric.  Restaraunts (food, service, location, ambiance) vs locksmith.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 Can you think of any other situations where this may not work well?  You might not like speed metal, but then you like it for a week, but then you hate it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When considering ratings, does the same rating reflect well on all items being evaluated? </a:t>
            </a:r>
          </a:p>
        </p:txBody>
      </p:sp>
      <p:sp>
        <p:nvSpPr>
          <p:cNvPr id="4" name="Slide Number Placeholder 3"/>
          <p:cNvSpPr>
            <a:spLocks noGrp="1"/>
          </p:cNvSpPr>
          <p:nvPr>
            <p:ph type="sldNum" sz="quarter" idx="10"/>
          </p:nvPr>
        </p:nvSpPr>
        <p:spPr/>
        <p:txBody>
          <a:bodyPr/>
          <a:lstStyle/>
          <a:p>
            <a:fld id="{ADD4B5B7-85EF-4E48-AC80-2380FACD9C23}" type="slidenum">
              <a:rPr lang="en-US" smtClean="0"/>
              <a:t>25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19:10)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Given the overwhelming amount of items, ratings can be burdensome or inconvenient to collect.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19:24)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 Yelp reviews multiple types of businesses.  With a singular quality metric.  Restaraunts (food, service, location, ambiance) vs locksmith.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 Can you think of any other situations where this may not work well?  You might not like speed metal, but then you like it for a week, but then you hate it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When considering ratings, does the same rating reflect well on all items being evaluated?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19:37)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People who feel strongly about a topic are more likekly to resond strongly / differently than your general population.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19:38)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Over representing strong positions.  Underepresenting indifference.</a:t>
            </a:r>
          </a:p>
        </p:txBody>
      </p:sp>
      <p:sp>
        <p:nvSpPr>
          <p:cNvPr id="4" name="Slide Number Placeholder 3"/>
          <p:cNvSpPr>
            <a:spLocks noGrp="1"/>
          </p:cNvSpPr>
          <p:nvPr>
            <p:ph type="sldNum" sz="quarter" idx="10"/>
          </p:nvPr>
        </p:nvSpPr>
        <p:spPr/>
        <p:txBody>
          <a:bodyPr/>
          <a:lstStyle/>
          <a:p>
            <a:fld id="{ADD4B5B7-85EF-4E48-AC80-2380FACD9C23}" type="slidenum">
              <a:rPr lang="en-US" smtClean="0"/>
              <a:t>26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27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28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19:10)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Given the overwhelming amount of items, ratings can be burdensome or inconvenient to collect.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00:31)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Remember the iceburge?</a:t>
            </a:r>
          </a:p>
        </p:txBody>
      </p:sp>
      <p:sp>
        <p:nvSpPr>
          <p:cNvPr id="4" name="Slide Number Placeholder 3"/>
          <p:cNvSpPr>
            <a:spLocks noGrp="1"/>
          </p:cNvSpPr>
          <p:nvPr>
            <p:ph type="sldNum" sz="quarter" idx="10"/>
          </p:nvPr>
        </p:nvSpPr>
        <p:spPr/>
        <p:txBody>
          <a:bodyPr/>
          <a:lstStyle/>
          <a:p>
            <a:fld id="{ADD4B5B7-85EF-4E48-AC80-2380FACD9C23}" type="slidenum">
              <a:rPr lang="en-US" smtClean="0"/>
              <a:t>29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19:10)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Given the overwhelming amount of items, ratings can be burdensome or inconvenient to collect.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00:31)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Remember the iceburge?</a:t>
            </a:r>
          </a:p>
        </p:txBody>
      </p:sp>
      <p:sp>
        <p:nvSpPr>
          <p:cNvPr id="4" name="Slide Number Placeholder 3"/>
          <p:cNvSpPr>
            <a:spLocks noGrp="1"/>
          </p:cNvSpPr>
          <p:nvPr>
            <p:ph type="sldNum" sz="quarter" idx="10"/>
          </p:nvPr>
        </p:nvSpPr>
        <p:spPr/>
        <p:txBody>
          <a:bodyPr/>
          <a:lstStyle/>
          <a:p>
            <a:fld id="{ADD4B5B7-85EF-4E48-AC80-2380FACD9C23}" type="slidenum">
              <a:rPr lang="en-US" smtClean="0"/>
              <a:t>30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00:31)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Is there anything I missed?</a:t>
            </a:r>
          </a:p>
        </p:txBody>
      </p:sp>
      <p:sp>
        <p:nvSpPr>
          <p:cNvPr id="4" name="Slide Number Placeholder 3"/>
          <p:cNvSpPr>
            <a:spLocks noGrp="1"/>
          </p:cNvSpPr>
          <p:nvPr>
            <p:ph type="sldNum" sz="quarter" idx="10"/>
          </p:nvPr>
        </p:nvSpPr>
        <p:spPr/>
        <p:txBody>
          <a:bodyPr/>
          <a:lstStyle/>
          <a:p>
            <a:fld id="{ADD4B5B7-85EF-4E48-AC80-2380FACD9C23}" type="slidenum">
              <a:rPr lang="en-US" smtClean="0"/>
              <a:t>31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00:31)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Maybe your behavior is deliberate when listening to music, and you have a very clear idea of what you're looking for, or maybe you just put something on in teh background and walk away.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What does the data look like in either of those situations?</a:t>
            </a:r>
          </a:p>
        </p:txBody>
      </p:sp>
      <p:sp>
        <p:nvSpPr>
          <p:cNvPr id="4" name="Slide Number Placeholder 3"/>
          <p:cNvSpPr>
            <a:spLocks noGrp="1"/>
          </p:cNvSpPr>
          <p:nvPr>
            <p:ph type="sldNum" sz="quarter" idx="10"/>
          </p:nvPr>
        </p:nvSpPr>
        <p:spPr/>
        <p:txBody>
          <a:bodyPr/>
          <a:lstStyle/>
          <a:p>
            <a:fld id="{ADD4B5B7-85EF-4E48-AC80-2380FACD9C23}" type="slidenum">
              <a:rPr lang="en-US" smtClean="0"/>
              <a:t>32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00:31)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What are some other caveats that you can think of?  The big one is they don't tell you what you want to know.  They will do whatever they want.</a:t>
            </a:r>
          </a:p>
        </p:txBody>
      </p:sp>
      <p:sp>
        <p:nvSpPr>
          <p:cNvPr id="4" name="Slide Number Placeholder 3"/>
          <p:cNvSpPr>
            <a:spLocks noGrp="1"/>
          </p:cNvSpPr>
          <p:nvPr>
            <p:ph type="sldNum" sz="quarter" idx="10"/>
          </p:nvPr>
        </p:nvSpPr>
        <p:spPr/>
        <p:txBody>
          <a:bodyPr/>
          <a:lstStyle/>
          <a:p>
            <a:fld id="{ADD4B5B7-85EF-4E48-AC80-2380FACD9C23}" type="slidenum">
              <a:rPr lang="en-US" smtClean="0"/>
              <a:t>33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00:31)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Big picture can be incomplete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You might not have the infrastructure to manage the type of queries to explore your data because it's too big.  Sampling can help but only if you know what you're looking for but therein lies the problem.  You need big data toolsets to find what you want and pull it back to your instance.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23:48)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Are they just playing music randomly, or are there patterns given other factors like time of day, day of week, holiday?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If your users are buying stuff, do they actually like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Because people don't browse your products doesn't mean they don't like them.  It could be burried behind bad UI.  Perhaps people have a limit attention span and that might inform your evalutation metrics.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Rarely do you get complete pictures with implicit data often you need to analyze it quite a bit in order to find something useful.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Perhaps users behave different when they are at work rather than at home or at different times of day.  You might have to filter / munge lots of data to get a sense about what could work.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00:35)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Consider creating new features in your data.  For instance -- count the number of first messages someone sends vs total, then over time, then by location, then by length of session.  Drill deep and find consistency.</a:t>
            </a:r>
          </a:p>
        </p:txBody>
      </p:sp>
      <p:sp>
        <p:nvSpPr>
          <p:cNvPr id="4" name="Slide Number Placeholder 3"/>
          <p:cNvSpPr>
            <a:spLocks noGrp="1"/>
          </p:cNvSpPr>
          <p:nvPr>
            <p:ph type="sldNum" sz="quarter" idx="10"/>
          </p:nvPr>
        </p:nvSpPr>
        <p:spPr/>
        <p:txBody>
          <a:bodyPr/>
          <a:lstStyle/>
          <a:p>
            <a:fld id="{ADD4B5B7-85EF-4E48-AC80-2380FACD9C23}" type="slidenum">
              <a:rPr lang="en-US" smtClean="0"/>
              <a:t>35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23:48)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Are they just playing music randomly, or are there patterns given other factors like time of day, day of week, holiday?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If your users are buying stuff, do they actually like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Because people don't browse your products doesn't mean they don't like them.  It could be burried behind bad UI.  Perhaps people have a limit attention span and that might inform your evalutation metrics.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Rarely do you get complete pictures with implicit data often you need to analyze it quite a bit in order to find something useful.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Perhaps users behave different when they are at work rather than at home or at different times of day.  You might have to filter / munge lots of data to get a sense about what could work.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00:35)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Consider creating new features in your data.  For instance -- count the number of first messages someone sends vs total, then over time, then by location, then by length of session.  Drill deep and find consistency.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01:03)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When designing a system, think more than just about models.  When you're modeling, think about how to use implicit data to boost the quality of metrics around explicit feedback.  Which there are no golden rules.  Each industry has their own gold standard when it comes to metrics so subject matter expertise is a must.  (emails have a click through rate of 3%.  Most new users in mobile apps have a 50% drop off rate.  Dating apps have an average churn of 30 days.)</a:t>
            </a:r>
          </a:p>
        </p:txBody>
      </p:sp>
      <p:sp>
        <p:nvSpPr>
          <p:cNvPr id="4" name="Slide Number Placeholder 3"/>
          <p:cNvSpPr>
            <a:spLocks noGrp="1"/>
          </p:cNvSpPr>
          <p:nvPr>
            <p:ph type="sldNum" sz="quarter" idx="10"/>
          </p:nvPr>
        </p:nvSpPr>
        <p:spPr/>
        <p:txBody>
          <a:bodyPr/>
          <a:lstStyle/>
          <a:p>
            <a:fld id="{ADD4B5B7-85EF-4E48-AC80-2380FACD9C23}" type="slidenum">
              <a:rPr lang="en-US" smtClean="0"/>
              <a:t>36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23:48)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Are they just playing music randomly, or are there patterns given other factors like time of day, day of week, holiday?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If your users are buying stuff, do they actually like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Because people don't browse your products doesn't mean they don't like them.  It could be burried behind bad UI.  Perhaps people have a limit attention span and that might inform your evalutation metrics.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Rarely do you get complete pictures with implicit data often you need to analyze it quite a bit in order to find something useful.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Perhaps users behave different when they are at work rather than at home or at different times of day.  You might have to filter / munge lots of data to get a sense about what could work.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00:35)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Consider creating new features in your data.  For instance -- count the number of first messages someone sends vs total, then over time, then by location, then by length of session.  Drill deep and find consistency.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01:03)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When designing a system, think more than just about models.  When you're modeling, think about how to use implicit data to boost the quality of metrics around explicit feedback.  Which there are no golden rules.  Each industry has their own gold standard when it comes to metrics so subject matter expertise is a must.  (emails have a click through rate of 3%.  Most new users in mobile apps have a 50% drop off rate.  Dating apps have an average churn of 30 days.)</a:t>
            </a:r>
          </a:p>
        </p:txBody>
      </p:sp>
      <p:sp>
        <p:nvSpPr>
          <p:cNvPr id="4" name="Slide Number Placeholder 3"/>
          <p:cNvSpPr>
            <a:spLocks noGrp="1"/>
          </p:cNvSpPr>
          <p:nvPr>
            <p:ph type="sldNum" sz="quarter" idx="10"/>
          </p:nvPr>
        </p:nvSpPr>
        <p:spPr/>
        <p:txBody>
          <a:bodyPr/>
          <a:lstStyle/>
          <a:p>
            <a:fld id="{ADD4B5B7-85EF-4E48-AC80-2380FACD9C23}" type="slidenum">
              <a:rPr lang="en-US" smtClean="0"/>
              <a:t>37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(2/7/16 23:48)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Are they just playing music randomly, or are there patterns given other factors like time of day, day of week, holiday?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If your users are buying stuff, do they actually like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Because people don't browse your products doesn't mean they don't like them.  It could be burried behind bad UI.  Perhaps people have a limit attention span and that might inform your evalutation metrics.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Rarely do you get complete pictures with implicit data often you need to analyze it quite a bit in order to find something useful.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Perhaps users behave different when they are at work rather than at home or at different times of day.  You might have to filter / munge lots of data to get a sense about what could work.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00:35)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Consider creating new features in your data.  For instance -- count the number of first messages someone sends vs total, then over time, then by location, then by length of session.  Drill deep and find consistency.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01:03)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When designing a system, think more than just about models.  When you're modeling, think about how to use implicit data to boost the quality of metrics around explicit feedback.  Which there are no golden rules.  Each industry has their own gold standard when it comes to metrics so subject matter expertise is a must.  (emails have a click through rate of 3%.  Most new users in mobile apps have a 50% drop off rate.  Dating apps have an average churn of 30 days.)</a:t>
            </a:r>
          </a:p>
        </p:txBody>
      </p:sp>
      <p:sp>
        <p:nvSpPr>
          <p:cNvPr id="4" name="Slide Number Placeholder 3"/>
          <p:cNvSpPr>
            <a:spLocks noGrp="1"/>
          </p:cNvSpPr>
          <p:nvPr>
            <p:ph type="sldNum" sz="quarter" idx="10"/>
          </p:nvPr>
        </p:nvSpPr>
        <p:spPr/>
        <p:txBody>
          <a:bodyPr/>
          <a:lstStyle/>
          <a:p>
            <a:fld id="{ADD4B5B7-85EF-4E48-AC80-2380FACD9C23}" type="slidenum">
              <a:rPr lang="en-US" smtClean="0"/>
              <a:t>38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39</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40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01:58)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It is this assumption which allows us to take a user's history and extrapolate into their future and predict items which they might enjoy.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It's pretty obvious why this can be assumed - we can see that in human nature there are people who are like each other and people who are not. And the people who are like each other tend to, of course, be similar. For recommender systems, we just look at the similarity in their preferences on a particular item.</a:t>
            </a:r>
          </a:p>
        </p:txBody>
      </p:sp>
      <p:sp>
        <p:nvSpPr>
          <p:cNvPr id="4" name="Slide Number Placeholder 3"/>
          <p:cNvSpPr>
            <a:spLocks noGrp="1"/>
          </p:cNvSpPr>
          <p:nvPr>
            <p:ph type="sldNum" sz="quarter" idx="10"/>
          </p:nvPr>
        </p:nvSpPr>
        <p:spPr/>
        <p:txBody>
          <a:bodyPr/>
          <a:lstStyle/>
          <a:p>
            <a:fld id="{ADD4B5B7-85EF-4E48-AC80-2380FACD9C23}" type="slidenum">
              <a:rPr lang="en-US" smtClean="0"/>
              <a:t>41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Implicit feedback; </a:t>
            </a:r>
            <a:r>
              <a:rPr lang="en-US" sz="1200" baseline="0" dirty="0" err="1" smtClean="0">
                <a:solidFill>
                  <a:prstClr val="black"/>
                </a:solidFill>
                <a:latin typeface="ArialMT"/>
                <a:sym typeface="Wingdings"/>
              </a:rPr>
              <a:t>eg</a:t>
            </a:r>
            <a:r>
              <a:rPr lang="en-US" sz="1200" baseline="0" dirty="0" smtClean="0">
                <a:solidFill>
                  <a:prstClr val="black"/>
                </a:solidFill>
                <a:latin typeface="ArialMT"/>
                <a:sym typeface="Wingdings"/>
              </a:rPr>
              <a:t> browsing behavior (collaborative)</a:t>
            </a:r>
          </a:p>
        </p:txBody>
      </p:sp>
      <p:sp>
        <p:nvSpPr>
          <p:cNvPr id="4" name="Slide Number Placeholder 3"/>
          <p:cNvSpPr>
            <a:spLocks noGrp="1"/>
          </p:cNvSpPr>
          <p:nvPr>
            <p:ph type="sldNum" sz="quarter" idx="10"/>
          </p:nvPr>
        </p:nvSpPr>
        <p:spPr/>
        <p:txBody>
          <a:bodyPr/>
          <a:lstStyle/>
          <a:p>
            <a:fld id="{ADD4B5B7-85EF-4E48-AC80-2380FACD9C23}" type="slidenum">
              <a:rPr lang="en-US" smtClean="0"/>
              <a:t>42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First &amp; most famous example of item-based CF</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(2/8/16 02:00)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Is this collaborative or content based?</a:t>
            </a:r>
          </a:p>
        </p:txBody>
      </p:sp>
      <p:sp>
        <p:nvSpPr>
          <p:cNvPr id="4" name="Slide Number Placeholder 3"/>
          <p:cNvSpPr>
            <a:spLocks noGrp="1"/>
          </p:cNvSpPr>
          <p:nvPr>
            <p:ph type="sldNum" sz="quarter" idx="10"/>
          </p:nvPr>
        </p:nvSpPr>
        <p:spPr/>
        <p:txBody>
          <a:bodyPr/>
          <a:lstStyle/>
          <a:p>
            <a:fld id="{ADD4B5B7-85EF-4E48-AC80-2380FACD9C23}" type="slidenum">
              <a:rPr lang="en-US" smtClean="0"/>
              <a:t>43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collaborative</a:t>
            </a:r>
          </a:p>
        </p:txBody>
      </p:sp>
      <p:sp>
        <p:nvSpPr>
          <p:cNvPr id="4" name="Slide Number Placeholder 3"/>
          <p:cNvSpPr>
            <a:spLocks noGrp="1"/>
          </p:cNvSpPr>
          <p:nvPr>
            <p:ph type="sldNum" sz="quarter" idx="10"/>
          </p:nvPr>
        </p:nvSpPr>
        <p:spPr/>
        <p:txBody>
          <a:bodyPr/>
          <a:lstStyle/>
          <a:p>
            <a:fld id="{ADD4B5B7-85EF-4E48-AC80-2380FACD9C23}" type="slidenum">
              <a:rPr lang="en-US" smtClean="0"/>
              <a:t>44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Item-based</a:t>
            </a:r>
          </a:p>
        </p:txBody>
      </p:sp>
      <p:sp>
        <p:nvSpPr>
          <p:cNvPr id="4" name="Slide Number Placeholder 3"/>
          <p:cNvSpPr>
            <a:spLocks noGrp="1"/>
          </p:cNvSpPr>
          <p:nvPr>
            <p:ph type="sldNum" sz="quarter" idx="10"/>
          </p:nvPr>
        </p:nvSpPr>
        <p:spPr/>
        <p:txBody>
          <a:bodyPr/>
          <a:lstStyle/>
          <a:p>
            <a:fld id="{ADD4B5B7-85EF-4E48-AC80-2380FACD9C23}" type="slidenum">
              <a:rPr lang="en-US" smtClean="0"/>
              <a:t>45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item-based</a:t>
            </a:r>
          </a:p>
        </p:txBody>
      </p:sp>
      <p:sp>
        <p:nvSpPr>
          <p:cNvPr id="4" name="Slide Number Placeholder 3"/>
          <p:cNvSpPr>
            <a:spLocks noGrp="1"/>
          </p:cNvSpPr>
          <p:nvPr>
            <p:ph type="sldNum" sz="quarter" idx="10"/>
          </p:nvPr>
        </p:nvSpPr>
        <p:spPr/>
        <p:txBody>
          <a:bodyPr/>
          <a:lstStyle/>
          <a:p>
            <a:fld id="{ADD4B5B7-85EF-4E48-AC80-2380FACD9C23}" type="slidenum">
              <a:rPr lang="en-US" smtClean="0"/>
              <a:t>46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Content-based</a:t>
            </a:r>
          </a:p>
        </p:txBody>
      </p:sp>
      <p:sp>
        <p:nvSpPr>
          <p:cNvPr id="4" name="Slide Number Placeholder 3"/>
          <p:cNvSpPr>
            <a:spLocks noGrp="1"/>
          </p:cNvSpPr>
          <p:nvPr>
            <p:ph type="sldNum" sz="quarter" idx="10"/>
          </p:nvPr>
        </p:nvSpPr>
        <p:spPr/>
        <p:txBody>
          <a:bodyPr/>
          <a:lstStyle/>
          <a:p>
            <a:fld id="{ADD4B5B7-85EF-4E48-AC80-2380FACD9C23}" type="slidenum">
              <a:rPr lang="en-US" smtClean="0"/>
              <a:t>47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Content-based</a:t>
            </a:r>
          </a:p>
        </p:txBody>
      </p:sp>
      <p:sp>
        <p:nvSpPr>
          <p:cNvPr id="4" name="Slide Number Placeholder 3"/>
          <p:cNvSpPr>
            <a:spLocks noGrp="1"/>
          </p:cNvSpPr>
          <p:nvPr>
            <p:ph type="sldNum" sz="quarter" idx="10"/>
          </p:nvPr>
        </p:nvSpPr>
        <p:spPr/>
        <p:txBody>
          <a:bodyPr/>
          <a:lstStyle/>
          <a:p>
            <a:fld id="{ADD4B5B7-85EF-4E48-AC80-2380FACD9C23}" type="slidenum">
              <a:rPr lang="en-US" smtClean="0"/>
              <a:t>48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Content-based</a:t>
            </a:r>
          </a:p>
        </p:txBody>
      </p:sp>
      <p:sp>
        <p:nvSpPr>
          <p:cNvPr id="4" name="Slide Number Placeholder 3"/>
          <p:cNvSpPr>
            <a:spLocks noGrp="1"/>
          </p:cNvSpPr>
          <p:nvPr>
            <p:ph type="sldNum" sz="quarter" idx="10"/>
          </p:nvPr>
        </p:nvSpPr>
        <p:spPr/>
        <p:txBody>
          <a:bodyPr/>
          <a:lstStyle/>
          <a:p>
            <a:fld id="{ADD4B5B7-85EF-4E48-AC80-2380FACD9C23}" type="slidenum">
              <a:rPr lang="en-US" smtClean="0"/>
              <a:t>49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Content-based</a:t>
            </a:r>
          </a:p>
        </p:txBody>
      </p:sp>
      <p:sp>
        <p:nvSpPr>
          <p:cNvPr id="4" name="Slide Number Placeholder 3"/>
          <p:cNvSpPr>
            <a:spLocks noGrp="1"/>
          </p:cNvSpPr>
          <p:nvPr>
            <p:ph type="sldNum" sz="quarter" idx="10"/>
          </p:nvPr>
        </p:nvSpPr>
        <p:spPr/>
        <p:txBody>
          <a:bodyPr/>
          <a:lstStyle/>
          <a:p>
            <a:fld id="{ADD4B5B7-85EF-4E48-AC80-2380FACD9C23}" type="slidenum">
              <a:rPr lang="en-US" smtClean="0"/>
              <a:t>50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51</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52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53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54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55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56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57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58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59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60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Implicit feedback; </a:t>
            </a:r>
            <a:r>
              <a:rPr lang="en-US" sz="1200" baseline="0" dirty="0" err="1" smtClean="0">
                <a:solidFill>
                  <a:prstClr val="black"/>
                </a:solidFill>
                <a:latin typeface="ArialMT"/>
                <a:sym typeface="Wingdings"/>
              </a:rPr>
              <a:t>eg</a:t>
            </a:r>
            <a:r>
              <a:rPr lang="en-US" sz="1200" baseline="0" dirty="0" smtClean="0">
                <a:solidFill>
                  <a:prstClr val="black"/>
                </a:solidFill>
                <a:latin typeface="ArialMT"/>
                <a:sym typeface="Wingdings"/>
              </a:rPr>
              <a:t> browsing behavior (collaborative)</a:t>
            </a:r>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61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62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63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64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66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67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68</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69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Implicit feedback; </a:t>
            </a:r>
            <a:r>
              <a:rPr lang="en-US" sz="1200" baseline="0" dirty="0" err="1" smtClean="0">
                <a:solidFill>
                  <a:prstClr val="black"/>
                </a:solidFill>
                <a:latin typeface="ArialMT"/>
                <a:sym typeface="Wingdings"/>
              </a:rPr>
              <a:t>eg</a:t>
            </a:r>
            <a:r>
              <a:rPr lang="en-US" sz="1200" baseline="0" dirty="0" smtClean="0">
                <a:solidFill>
                  <a:prstClr val="black"/>
                </a:solidFill>
                <a:latin typeface="ArialMT"/>
                <a:sym typeface="Wingdings"/>
              </a:rPr>
              <a:t> browsing behavior (collaborative)</a:t>
            </a:r>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First &amp; most famous example of item-based CF</a:t>
            </a:r>
          </a:p>
        </p:txBody>
      </p:sp>
      <p:sp>
        <p:nvSpPr>
          <p:cNvPr id="4" name="Slide Number Placeholder 3"/>
          <p:cNvSpPr>
            <a:spLocks noGrp="1"/>
          </p:cNvSpPr>
          <p:nvPr>
            <p:ph type="sldNum" sz="quarter" idx="10"/>
          </p:nvPr>
        </p:nvSpPr>
        <p:spPr/>
        <p:txBody>
          <a:bodyPr/>
          <a:lstStyle/>
          <a:p>
            <a:fld id="{ADD4B5B7-85EF-4E48-AC80-2380FACD9C23}" type="slidenum">
              <a:rPr lang="en-US" smtClean="0"/>
              <a:t>77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80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81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82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83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84</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85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86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87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88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89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90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91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Meeting Notes (2/6/16 22:32)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In order to make any recommendations, the system has to collect data. The ultimate goal of collection the data is to get an idea of user preferences, which can later be used to make predictions on future user preferences.</a:t>
            </a:r>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92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93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94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95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98</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99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100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101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102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http://</a:t>
            </a:r>
            <a:r>
              <a:rPr lang="en-US" sz="1200" baseline="0" dirty="0" err="1" smtClean="0">
                <a:solidFill>
                  <a:prstClr val="black"/>
                </a:solidFill>
                <a:latin typeface="ArialMT"/>
                <a:sym typeface="Wingdings"/>
              </a:rPr>
              <a:t>www.techdirt.com</a:t>
            </a:r>
            <a:r>
              <a:rPr lang="en-US" sz="1200" baseline="0" dirty="0" smtClean="0">
                <a:solidFill>
                  <a:prstClr val="black"/>
                </a:solidFill>
                <a:latin typeface="ArialMT"/>
                <a:sym typeface="Wingdings"/>
              </a:rPr>
              <a:t>/blog/innovation/articles/20120409/03412518422/why-netflix-never-implemented-algorithm-that-won-netflix-1-million-challenge.shtml</a:t>
            </a:r>
          </a:p>
        </p:txBody>
      </p:sp>
      <p:sp>
        <p:nvSpPr>
          <p:cNvPr id="4" name="Slide Number Placeholder 3"/>
          <p:cNvSpPr>
            <a:spLocks noGrp="1"/>
          </p:cNvSpPr>
          <p:nvPr>
            <p:ph type="sldNum" sz="quarter" idx="10"/>
          </p:nvPr>
        </p:nvSpPr>
        <p:spPr/>
        <p:txBody>
          <a:bodyPr/>
          <a:lstStyle/>
          <a:p>
            <a:fld id="{ADD4B5B7-85EF-4E48-AC80-2380FACD9C23}" type="slidenum">
              <a:rPr lang="en-US" smtClean="0"/>
              <a:t>103</a:t>
            </a:fld>
            <a:endParaRPr lang="en-US"/>
          </a:p>
        </p:txBody>
      </p:sp>
    </p:spTree>
    <p:extLst>
      <p:ext uri="{BB962C8B-B14F-4D97-AF65-F5344CB8AC3E}">
        <p14:creationId xmlns:p14="http://schemas.microsoft.com/office/powerpoint/2010/main" val="64576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xmlns:p14="http://schemas.microsoft.com/office/powerpoint/2010/mai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Lst>
  <p:transition xmlns:p14="http://schemas.microsoft.com/office/powerpoint/2010/mai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6.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4" Type="http://schemas.openxmlformats.org/officeDocument/2006/relationships/oleObject" Target="../embeddings/oleObject1.bin"/><Relationship Id="rId5" Type="http://schemas.openxmlformats.org/officeDocument/2006/relationships/image" Target="../media/image43.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4" Type="http://schemas.openxmlformats.org/officeDocument/2006/relationships/oleObject" Target="../embeddings/oleObject2.bin"/><Relationship Id="rId5" Type="http://schemas.openxmlformats.org/officeDocument/2006/relationships/image" Target="../media/image43.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4" Type="http://schemas.openxmlformats.org/officeDocument/2006/relationships/oleObject" Target="../embeddings/oleObject3.bin"/><Relationship Id="rId5" Type="http://schemas.openxmlformats.org/officeDocument/2006/relationships/image" Target="../media/image44.emf"/><Relationship Id="rId1" Type="http://schemas.openxmlformats.org/officeDocument/2006/relationships/vmlDrawing" Target="../drawings/vmlDrawing3.vml"/><Relationship Id="rId2"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4" Type="http://schemas.openxmlformats.org/officeDocument/2006/relationships/oleObject" Target="../embeddings/oleObject4.bin"/><Relationship Id="rId5" Type="http://schemas.openxmlformats.org/officeDocument/2006/relationships/image" Target="../media/image44.emf"/><Relationship Id="rId1" Type="http://schemas.openxmlformats.org/officeDocument/2006/relationships/vmlDrawing" Target="../drawings/vmlDrawing4.vml"/><Relationship Id="rId2"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4" Type="http://schemas.openxmlformats.org/officeDocument/2006/relationships/oleObject" Target="../embeddings/oleObject5.bin"/><Relationship Id="rId5" Type="http://schemas.openxmlformats.org/officeDocument/2006/relationships/image" Target="../media/image44.emf"/><Relationship Id="rId1" Type="http://schemas.openxmlformats.org/officeDocument/2006/relationships/vmlDrawing" Target="../drawings/vmlDrawing5.vml"/><Relationship Id="rId2"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1562100"/>
            <a:ext cx="8469313" cy="1524000"/>
          </a:xfrm>
        </p:spPr>
        <p:txBody>
          <a:bodyPr/>
          <a:lstStyle/>
          <a:p>
            <a:pPr>
              <a:defRPr/>
            </a:pPr>
            <a:r>
              <a:rPr lang="en-US" sz="9000" dirty="0" smtClean="0"/>
              <a:t>INTRO </a:t>
            </a:r>
            <a:r>
              <a:rPr lang="en-US" sz="6000" dirty="0" smtClean="0"/>
              <a:t>to</a:t>
            </a:r>
            <a:r>
              <a:rPr lang="en-US" sz="9000" dirty="0" smtClean="0"/>
              <a:t> DATA SCIENCE</a:t>
            </a:r>
            <a:br>
              <a:rPr lang="en-US" sz="9000" dirty="0" smtClean="0"/>
            </a:br>
            <a:r>
              <a:rPr lang="en-US" sz="5000" dirty="0" smtClean="0"/>
              <a:t>recommendation Engines</a:t>
            </a:r>
            <a:endParaRPr lang="en-US" sz="50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a:t>
            </a:fld>
            <a:endParaRPr lang="en-US"/>
          </a:p>
        </p:txBody>
      </p:sp>
      <p:pic>
        <p:nvPicPr>
          <p:cNvPr id="6" name="Picture 5"/>
          <p:cNvPicPr>
            <a:picLocks noChangeAspect="1"/>
          </p:cNvPicPr>
          <p:nvPr/>
        </p:nvPicPr>
        <p:blipFill>
          <a:blip r:embed="rId3"/>
          <a:stretch>
            <a:fillRect/>
          </a:stretch>
        </p:blipFill>
        <p:spPr>
          <a:xfrm>
            <a:off x="4071937" y="1181100"/>
            <a:ext cx="4343400" cy="3860800"/>
          </a:xfrm>
          <a:prstGeom prst="rect">
            <a:avLst/>
          </a:prstGeom>
        </p:spPr>
      </p:pic>
      <p:sp>
        <p:nvSpPr>
          <p:cNvPr id="7" name="Rectangle 6"/>
          <p:cNvSpPr/>
          <p:nvPr/>
        </p:nvSpPr>
        <p:spPr>
          <a:xfrm>
            <a:off x="6662737" y="1257300"/>
            <a:ext cx="1686980" cy="707886"/>
          </a:xfrm>
          <a:prstGeom prst="rect">
            <a:avLst/>
          </a:prstGeom>
          <a:noFill/>
        </p:spPr>
        <p:txBody>
          <a:bodyPr wrap="none" lIns="91440" tIns="45720" rIns="91440" bIns="45720">
            <a:spAutoFit/>
          </a:bodyPr>
          <a:lstStyle/>
          <a:p>
            <a:pPr algn="ctr"/>
            <a:r>
              <a:rPr lang="en-US" sz="4000" dirty="0" smtClean="0">
                <a:ln w="18415" cmpd="sng">
                  <a:solidFill>
                    <a:srgbClr val="FFFFFF"/>
                  </a:solidFill>
                  <a:prstDash val="solid"/>
                </a:ln>
                <a:solidFill>
                  <a:srgbClr val="FFFFFF"/>
                </a:solidFill>
                <a:effectLst>
                  <a:outerShdw blurRad="50800" dist="38100" dir="2700000" algn="tl" rotWithShape="0">
                    <a:prstClr val="black">
                      <a:alpha val="40000"/>
                    </a:prstClr>
                  </a:outerShdw>
                </a:effectLst>
              </a:rPr>
              <a:t>Explicit</a:t>
            </a:r>
            <a:endParaRPr lang="en-US" sz="4000" dirty="0">
              <a:ln w="18415" cmpd="sng">
                <a:solidFill>
                  <a:srgbClr val="FFFFFF"/>
                </a:solidFill>
                <a:prstDash val="solid"/>
              </a:ln>
              <a:solidFill>
                <a:srgbClr val="FFFFFF"/>
              </a:solidFill>
              <a:effectLst>
                <a:outerShdw blurRad="50800" dist="38100" dir="2700000" algn="tl" rotWithShape="0">
                  <a:prstClr val="black">
                    <a:alpha val="40000"/>
                  </a:prstClr>
                </a:outerShdw>
              </a:effectLst>
            </a:endParaRPr>
          </a:p>
        </p:txBody>
      </p:sp>
      <p:sp>
        <p:nvSpPr>
          <p:cNvPr id="16" name="TextBox 15"/>
          <p:cNvSpPr txBox="1"/>
          <p:nvPr/>
        </p:nvSpPr>
        <p:spPr>
          <a:xfrm>
            <a:off x="566737" y="1181100"/>
            <a:ext cx="3124200" cy="707886"/>
          </a:xfrm>
          <a:prstGeom prst="rect">
            <a:avLst/>
          </a:prstGeom>
          <a:noFill/>
        </p:spPr>
        <p:txBody>
          <a:bodyPr wrap="square" rtlCol="0">
            <a:spAutoFit/>
          </a:bodyPr>
          <a:lstStyle/>
          <a:p>
            <a:pPr algn="l"/>
            <a:r>
              <a:rPr lang="en-US" sz="2000" dirty="0" smtClean="0">
                <a:latin typeface="PFDinTextCompPro-Italic"/>
                <a:cs typeface="PFDinTextCompPro-Italic"/>
              </a:rPr>
              <a:t>Recommenders need feedback to be useful.</a:t>
            </a:r>
          </a:p>
        </p:txBody>
      </p:sp>
      <p:sp>
        <p:nvSpPr>
          <p:cNvPr id="17" name="TextBox 16"/>
          <p:cNvSpPr txBox="1"/>
          <p:nvPr/>
        </p:nvSpPr>
        <p:spPr>
          <a:xfrm>
            <a:off x="566737" y="2171700"/>
            <a:ext cx="2185214" cy="1585049"/>
          </a:xfrm>
          <a:prstGeom prst="rect">
            <a:avLst/>
          </a:prstGeom>
          <a:noFill/>
        </p:spPr>
        <p:txBody>
          <a:bodyPr wrap="none" rtlCol="0">
            <a:spAutoFit/>
          </a:bodyPr>
          <a:lstStyle/>
          <a:p>
            <a:pPr algn="l"/>
            <a:r>
              <a:rPr lang="en-US" sz="2000" dirty="0" smtClean="0"/>
              <a:t>Explicit</a:t>
            </a:r>
            <a:r>
              <a:rPr lang="en-US" sz="900" dirty="0" smtClean="0"/>
              <a:t/>
            </a:r>
            <a:br>
              <a:rPr lang="en-US" sz="900" dirty="0" smtClean="0"/>
            </a:br>
            <a:r>
              <a:rPr lang="en-US" sz="900" dirty="0" smtClean="0"/>
              <a:t>   </a:t>
            </a:r>
          </a:p>
          <a:p>
            <a:pPr marL="285750" indent="-285750" algn="l">
              <a:buFont typeface="Arial"/>
              <a:buChar char="•"/>
            </a:pPr>
            <a:r>
              <a:rPr lang="en-US" sz="1600" dirty="0" smtClean="0"/>
              <a:t>Explicitly given</a:t>
            </a:r>
          </a:p>
          <a:p>
            <a:pPr marL="285750" indent="-285750" algn="l">
              <a:buFont typeface="Arial"/>
              <a:buChar char="•"/>
            </a:pPr>
            <a:r>
              <a:rPr lang="en-US" sz="1600" dirty="0" smtClean="0"/>
              <a:t>Pro-actively acquired</a:t>
            </a:r>
          </a:p>
          <a:p>
            <a:pPr marL="285750" indent="-285750" algn="l">
              <a:buFont typeface="Arial"/>
              <a:buChar char="•"/>
            </a:pPr>
            <a:r>
              <a:rPr lang="en-US" sz="1600" dirty="0" smtClean="0"/>
              <a:t>Expensive to collect</a:t>
            </a:r>
          </a:p>
          <a:p>
            <a:pPr algn="l"/>
            <a:endParaRPr lang="en-US" sz="2000" dirty="0"/>
          </a:p>
        </p:txBody>
      </p:sp>
    </p:spTree>
    <p:extLst>
      <p:ext uri="{BB962C8B-B14F-4D97-AF65-F5344CB8AC3E}">
        <p14:creationId xmlns:p14="http://schemas.microsoft.com/office/powerpoint/2010/main" val="137885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The </a:t>
            </a:r>
            <a:r>
              <a:rPr lang="en-US" dirty="0" err="1"/>
              <a:t>netflix</a:t>
            </a:r>
            <a:r>
              <a:rPr lang="en-US" dirty="0"/>
              <a:t> prize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100</a:t>
            </a:fld>
            <a:endParaRPr lang="en-US"/>
          </a:p>
        </p:txBody>
      </p:sp>
      <p:sp>
        <p:nvSpPr>
          <p:cNvPr id="9" name="TextBox 8"/>
          <p:cNvSpPr txBox="1"/>
          <p:nvPr/>
        </p:nvSpPr>
        <p:spPr>
          <a:xfrm>
            <a:off x="566737" y="952500"/>
            <a:ext cx="8382000" cy="2015936"/>
          </a:xfrm>
          <a:prstGeom prst="rect">
            <a:avLst/>
          </a:prstGeom>
          <a:noFill/>
        </p:spPr>
        <p:txBody>
          <a:bodyPr wrap="square" rtlCol="0">
            <a:spAutoFit/>
          </a:bodyPr>
          <a:lstStyle/>
          <a:p>
            <a:pPr algn="l"/>
            <a:r>
              <a:rPr lang="en-US" sz="2500" dirty="0" smtClean="0">
                <a:latin typeface="PFDinTextCompPro-Italic"/>
                <a:cs typeface="PFDinTextCompPro-Italic"/>
              </a:rPr>
              <a:t>The Netflix prize was a competition to see if anyone could make a 10% improvement to Netflix’s recommendation system (accuracy measured by RMSE).</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The grand prize was $1m dollars</a:t>
            </a:r>
            <a:endParaRPr lang="en-US" sz="2500" dirty="0">
              <a:latin typeface="PFDinTextCompPro-Italic"/>
              <a:cs typeface="PFDinTextCompPro-Italic"/>
            </a:endParaRPr>
          </a:p>
        </p:txBody>
      </p:sp>
    </p:spTree>
    <p:extLst>
      <p:ext uri="{BB962C8B-B14F-4D97-AF65-F5344CB8AC3E}">
        <p14:creationId xmlns:p14="http://schemas.microsoft.com/office/powerpoint/2010/main" val="959605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The </a:t>
            </a:r>
            <a:r>
              <a:rPr lang="en-US" dirty="0" err="1"/>
              <a:t>netflix</a:t>
            </a:r>
            <a:r>
              <a:rPr lang="en-US" dirty="0"/>
              <a:t> prize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101</a:t>
            </a:fld>
            <a:endParaRPr lang="en-US"/>
          </a:p>
        </p:txBody>
      </p:sp>
      <p:sp>
        <p:nvSpPr>
          <p:cNvPr id="9" name="TextBox 8"/>
          <p:cNvSpPr txBox="1"/>
          <p:nvPr/>
        </p:nvSpPr>
        <p:spPr>
          <a:xfrm>
            <a:off x="566737" y="952500"/>
            <a:ext cx="8382000" cy="4324261"/>
          </a:xfrm>
          <a:prstGeom prst="rect">
            <a:avLst/>
          </a:prstGeom>
          <a:noFill/>
        </p:spPr>
        <p:txBody>
          <a:bodyPr wrap="square" rtlCol="0">
            <a:spAutoFit/>
          </a:bodyPr>
          <a:lstStyle/>
          <a:p>
            <a:pPr algn="l"/>
            <a:r>
              <a:rPr lang="en-US" sz="2500" dirty="0" smtClean="0">
                <a:latin typeface="PFDinTextCompPro-Italic"/>
                <a:cs typeface="PFDinTextCompPro-Italic"/>
              </a:rPr>
              <a:t>The Netflix prize was a competition to see if anyone could make a 10% improvement to Netflix’s recommendation system (accuracy measured by RMSE).</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The grand prize was $1m dollars</a:t>
            </a:r>
            <a:endParaRPr lang="en-US" sz="2500" dirty="0">
              <a:latin typeface="PFDinTextCompPro-Italic"/>
              <a:cs typeface="PFDinTextCompPro-Italic"/>
            </a:endParaRPr>
          </a:p>
          <a:p>
            <a:pPr algn="l"/>
            <a:endParaRPr lang="en-US" sz="2500" dirty="0">
              <a:latin typeface="PFDinTextCompPro-Italic"/>
              <a:cs typeface="PFDinTextCompPro-Italic"/>
            </a:endParaRPr>
          </a:p>
          <a:p>
            <a:pPr algn="l"/>
            <a:r>
              <a:rPr lang="en-US" sz="2500" dirty="0" smtClean="0">
                <a:latin typeface="PFDinTextCompPro-Italic"/>
                <a:cs typeface="PFDinTextCompPro-Italic"/>
              </a:rPr>
              <a:t>The ratings matrix contained &gt;100mm numerical entries (1-5 stars) from ~500k users across ~17k movies. The data was split into train/quiz/test sets to prevent </a:t>
            </a:r>
            <a:r>
              <a:rPr lang="en-US" sz="2500" dirty="0" err="1" smtClean="0">
                <a:latin typeface="PFDinTextCompPro-Italic"/>
                <a:cs typeface="PFDinTextCompPro-Italic"/>
              </a:rPr>
              <a:t>overfitting</a:t>
            </a:r>
            <a:r>
              <a:rPr lang="en-US" sz="2500" dirty="0" smtClean="0">
                <a:latin typeface="PFDinTextCompPro-Italic"/>
                <a:cs typeface="PFDinTextCompPro-Italic"/>
              </a:rPr>
              <a:t> on the test data by answer submission (this was a clever idea!)</a:t>
            </a:r>
          </a:p>
        </p:txBody>
      </p:sp>
    </p:spTree>
    <p:extLst>
      <p:ext uri="{BB962C8B-B14F-4D97-AF65-F5344CB8AC3E}">
        <p14:creationId xmlns:p14="http://schemas.microsoft.com/office/powerpoint/2010/main" val="14564520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The </a:t>
            </a:r>
            <a:r>
              <a:rPr lang="en-US" dirty="0" err="1"/>
              <a:t>netflix</a:t>
            </a:r>
            <a:r>
              <a:rPr lang="en-US" dirty="0"/>
              <a:t> prize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102</a:t>
            </a:fld>
            <a:endParaRPr lang="en-US"/>
          </a:p>
        </p:txBody>
      </p:sp>
      <p:sp>
        <p:nvSpPr>
          <p:cNvPr id="9" name="TextBox 8"/>
          <p:cNvSpPr txBox="1"/>
          <p:nvPr/>
        </p:nvSpPr>
        <p:spPr>
          <a:xfrm>
            <a:off x="566737" y="952500"/>
            <a:ext cx="8382000" cy="3170099"/>
          </a:xfrm>
          <a:prstGeom prst="rect">
            <a:avLst/>
          </a:prstGeom>
          <a:noFill/>
        </p:spPr>
        <p:txBody>
          <a:bodyPr wrap="square" rtlCol="0">
            <a:spAutoFit/>
          </a:bodyPr>
          <a:lstStyle/>
          <a:p>
            <a:pPr algn="l"/>
            <a:r>
              <a:rPr lang="en-US" sz="2500" dirty="0" smtClean="0">
                <a:latin typeface="PFDinTextCompPro-Italic"/>
                <a:cs typeface="PFDinTextCompPro-Italic"/>
              </a:rPr>
              <a:t>The competition began in 2006, and the grand prize was eventually awarded in 2009. The winning entry was a stacked ensemble of 100’s of models</a:t>
            </a:r>
            <a:r>
              <a:rPr lang="en-US" sz="2500" dirty="0">
                <a:latin typeface="PFDinTextCompPro-Italic"/>
                <a:cs typeface="PFDinTextCompPro-Italic"/>
              </a:rPr>
              <a:t> </a:t>
            </a:r>
            <a:r>
              <a:rPr lang="en-US" sz="2500" dirty="0" smtClean="0">
                <a:latin typeface="PFDinTextCompPro-Italic"/>
                <a:cs typeface="PFDinTextCompPro-Italic"/>
              </a:rPr>
              <a:t>(including neighborhood &amp; matrix factorization models) that were blended using boosted decision trees.</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Ultimately, the competition ended in a photo finish. The winning strategy came down to last-minute team mergers &amp; creative blending schemes to shave 3</a:t>
            </a:r>
            <a:r>
              <a:rPr lang="en-US" sz="2500" baseline="30000" dirty="0" smtClean="0">
                <a:latin typeface="PFDinTextCompPro-Italic"/>
                <a:cs typeface="PFDinTextCompPro-Italic"/>
              </a:rPr>
              <a:t>rd</a:t>
            </a:r>
            <a:r>
              <a:rPr lang="en-US" sz="2500" dirty="0" smtClean="0">
                <a:latin typeface="PFDinTextCompPro-Italic"/>
                <a:cs typeface="PFDinTextCompPro-Italic"/>
              </a:rPr>
              <a:t> &amp; 4</a:t>
            </a:r>
            <a:r>
              <a:rPr lang="en-US" sz="2500" baseline="30000" dirty="0" smtClean="0">
                <a:latin typeface="PFDinTextCompPro-Italic"/>
                <a:cs typeface="PFDinTextCompPro-Italic"/>
              </a:rPr>
              <a:t>th</a:t>
            </a:r>
            <a:r>
              <a:rPr lang="en-US" sz="2500" dirty="0" smtClean="0">
                <a:latin typeface="PFDinTextCompPro-Italic"/>
                <a:cs typeface="PFDinTextCompPro-Italic"/>
              </a:rPr>
              <a:t> decimals off RMSE (concerns that would not be important in practice).</a:t>
            </a:r>
          </a:p>
        </p:txBody>
      </p:sp>
    </p:spTree>
    <p:extLst>
      <p:ext uri="{BB962C8B-B14F-4D97-AF65-F5344CB8AC3E}">
        <p14:creationId xmlns:p14="http://schemas.microsoft.com/office/powerpoint/2010/main" val="932091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The </a:t>
            </a:r>
            <a:r>
              <a:rPr lang="en-US" dirty="0" err="1"/>
              <a:t>netflix</a:t>
            </a:r>
            <a:r>
              <a:rPr lang="en-US" dirty="0"/>
              <a:t> prize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103</a:t>
            </a:fld>
            <a:endParaRPr lang="en-US"/>
          </a:p>
        </p:txBody>
      </p:sp>
      <p:sp>
        <p:nvSpPr>
          <p:cNvPr id="9" name="TextBox 8"/>
          <p:cNvSpPr txBox="1"/>
          <p:nvPr/>
        </p:nvSpPr>
        <p:spPr>
          <a:xfrm>
            <a:off x="566737" y="952500"/>
            <a:ext cx="8382000" cy="4324261"/>
          </a:xfrm>
          <a:prstGeom prst="rect">
            <a:avLst/>
          </a:prstGeom>
          <a:noFill/>
        </p:spPr>
        <p:txBody>
          <a:bodyPr wrap="square" rtlCol="0">
            <a:spAutoFit/>
          </a:bodyPr>
          <a:lstStyle/>
          <a:p>
            <a:pPr algn="l"/>
            <a:r>
              <a:rPr lang="en-US" sz="2500" dirty="0" smtClean="0">
                <a:latin typeface="PFDinTextCompPro-Italic"/>
                <a:cs typeface="PFDinTextCompPro-Italic"/>
              </a:rPr>
              <a:t>The competition began in 2006, and the grand prize was eventually awarded in 2009. The winning entry was a stacked ensemble of 100’s of models</a:t>
            </a:r>
            <a:r>
              <a:rPr lang="en-US" sz="2500" dirty="0">
                <a:latin typeface="PFDinTextCompPro-Italic"/>
                <a:cs typeface="PFDinTextCompPro-Italic"/>
              </a:rPr>
              <a:t> </a:t>
            </a:r>
            <a:r>
              <a:rPr lang="en-US" sz="2500" dirty="0" smtClean="0">
                <a:latin typeface="PFDinTextCompPro-Italic"/>
                <a:cs typeface="PFDinTextCompPro-Italic"/>
              </a:rPr>
              <a:t>(including neighborhood &amp; matrix factorization models) that were blended using boosted decision trees.</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Ultimately, the competition ended in a photo finish. The winning strategy came down to last-minute team mergers &amp; creative blending schemes to shave 3</a:t>
            </a:r>
            <a:r>
              <a:rPr lang="en-US" sz="2500" baseline="30000" dirty="0" smtClean="0">
                <a:latin typeface="PFDinTextCompPro-Italic"/>
                <a:cs typeface="PFDinTextCompPro-Italic"/>
              </a:rPr>
              <a:t>rd</a:t>
            </a:r>
            <a:r>
              <a:rPr lang="en-US" sz="2500" dirty="0" smtClean="0">
                <a:latin typeface="PFDinTextCompPro-Italic"/>
                <a:cs typeface="PFDinTextCompPro-Italic"/>
              </a:rPr>
              <a:t> &amp; 4</a:t>
            </a:r>
            <a:r>
              <a:rPr lang="en-US" sz="2500" baseline="30000" dirty="0" smtClean="0">
                <a:latin typeface="PFDinTextCompPro-Italic"/>
                <a:cs typeface="PFDinTextCompPro-Italic"/>
              </a:rPr>
              <a:t>th</a:t>
            </a:r>
            <a:r>
              <a:rPr lang="en-US" sz="2500" dirty="0" smtClean="0">
                <a:latin typeface="PFDinTextCompPro-Italic"/>
                <a:cs typeface="PFDinTextCompPro-Italic"/>
              </a:rPr>
              <a:t> decimals off RMSE (concerns that would not be important in practice).</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The competition did much to spur interest and research advances in </a:t>
            </a:r>
            <a:r>
              <a:rPr lang="en-US" sz="2500" dirty="0" err="1" smtClean="0">
                <a:latin typeface="PFDinTextCompPro-Italic"/>
                <a:cs typeface="PFDinTextCompPro-Italic"/>
              </a:rPr>
              <a:t>recsys</a:t>
            </a:r>
            <a:r>
              <a:rPr lang="en-US" sz="2500" dirty="0" smtClean="0">
                <a:latin typeface="PFDinTextCompPro-Italic"/>
                <a:cs typeface="PFDinTextCompPro-Italic"/>
              </a:rPr>
              <a:t> technology, and the prize money was donated to charity.</a:t>
            </a:r>
          </a:p>
        </p:txBody>
      </p:sp>
    </p:spTree>
    <p:extLst>
      <p:ext uri="{BB962C8B-B14F-4D97-AF65-F5344CB8AC3E}">
        <p14:creationId xmlns:p14="http://schemas.microsoft.com/office/powerpoint/2010/main" val="932091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The </a:t>
            </a:r>
            <a:r>
              <a:rPr lang="en-US" dirty="0" err="1"/>
              <a:t>netflix</a:t>
            </a:r>
            <a:r>
              <a:rPr lang="en-US" dirty="0"/>
              <a:t> prize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104</a:t>
            </a:fld>
            <a:endParaRPr lang="en-US"/>
          </a:p>
        </p:txBody>
      </p:sp>
      <p:sp>
        <p:nvSpPr>
          <p:cNvPr id="9" name="TextBox 8"/>
          <p:cNvSpPr txBox="1"/>
          <p:nvPr/>
        </p:nvSpPr>
        <p:spPr>
          <a:xfrm>
            <a:off x="566737" y="952500"/>
            <a:ext cx="8382000" cy="1631216"/>
          </a:xfrm>
          <a:prstGeom prst="rect">
            <a:avLst/>
          </a:prstGeom>
          <a:noFill/>
        </p:spPr>
        <p:txBody>
          <a:bodyPr wrap="square" rtlCol="0">
            <a:spAutoFit/>
          </a:bodyPr>
          <a:lstStyle/>
          <a:p>
            <a:pPr algn="l"/>
            <a:r>
              <a:rPr lang="en-US" sz="2500" dirty="0" smtClean="0">
                <a:latin typeface="PFDinTextCompPro-Italic"/>
                <a:cs typeface="PFDinTextCompPro-Italic"/>
              </a:rPr>
              <a:t>Though they adopted some of the modeling techniques that emerged from the competition, Netflix never actually implemented the prizewinning solution.</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Why do you think that’s true?</a:t>
            </a:r>
          </a:p>
        </p:txBody>
      </p:sp>
    </p:spTree>
    <p:extLst>
      <p:ext uri="{BB962C8B-B14F-4D97-AF65-F5344CB8AC3E}">
        <p14:creationId xmlns:p14="http://schemas.microsoft.com/office/powerpoint/2010/main" val="8110543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9" name="TextBox 8"/>
          <p:cNvSpPr txBox="1"/>
          <p:nvPr/>
        </p:nvSpPr>
        <p:spPr>
          <a:xfrm>
            <a:off x="566737" y="1181100"/>
            <a:ext cx="3124200" cy="707886"/>
          </a:xfrm>
          <a:prstGeom prst="rect">
            <a:avLst/>
          </a:prstGeom>
          <a:noFill/>
        </p:spPr>
        <p:txBody>
          <a:bodyPr wrap="square" rtlCol="0">
            <a:spAutoFit/>
          </a:bodyPr>
          <a:lstStyle/>
          <a:p>
            <a:pPr algn="l"/>
            <a:r>
              <a:rPr lang="en-US" sz="2000" dirty="0" smtClean="0">
                <a:latin typeface="PFDinTextCompPro-Italic"/>
                <a:cs typeface="PFDinTextCompPro-Italic"/>
              </a:rPr>
              <a:t>Recommenders need feedback to be useful.</a:t>
            </a:r>
          </a:p>
        </p:txBody>
      </p:sp>
      <p:pic>
        <p:nvPicPr>
          <p:cNvPr id="6" name="Picture 5"/>
          <p:cNvPicPr>
            <a:picLocks noChangeAspect="1"/>
          </p:cNvPicPr>
          <p:nvPr/>
        </p:nvPicPr>
        <p:blipFill>
          <a:blip r:embed="rId3"/>
          <a:stretch>
            <a:fillRect/>
          </a:stretch>
        </p:blipFill>
        <p:spPr>
          <a:xfrm>
            <a:off x="4071937" y="1181100"/>
            <a:ext cx="4343400" cy="3860800"/>
          </a:xfrm>
          <a:prstGeom prst="rect">
            <a:avLst/>
          </a:prstGeom>
        </p:spPr>
      </p:pic>
      <p:sp>
        <p:nvSpPr>
          <p:cNvPr id="7" name="Rectangle 6"/>
          <p:cNvSpPr/>
          <p:nvPr/>
        </p:nvSpPr>
        <p:spPr>
          <a:xfrm>
            <a:off x="6662737" y="1257300"/>
            <a:ext cx="1686980" cy="707886"/>
          </a:xfrm>
          <a:prstGeom prst="rect">
            <a:avLst/>
          </a:prstGeom>
          <a:noFill/>
        </p:spPr>
        <p:txBody>
          <a:bodyPr wrap="none" lIns="91440" tIns="45720" rIns="91440" bIns="45720">
            <a:spAutoFit/>
          </a:bodyPr>
          <a:lstStyle/>
          <a:p>
            <a:pPr algn="ctr"/>
            <a:r>
              <a:rPr lang="en-US" sz="4000" dirty="0" smtClean="0">
                <a:ln w="18415" cmpd="sng">
                  <a:solidFill>
                    <a:srgbClr val="FFFFFF"/>
                  </a:solidFill>
                  <a:prstDash val="solid"/>
                </a:ln>
                <a:solidFill>
                  <a:srgbClr val="FFFFFF"/>
                </a:solidFill>
                <a:effectLst>
                  <a:outerShdw blurRad="50800" dist="38100" dir="2700000" algn="tl" rotWithShape="0">
                    <a:prstClr val="black">
                      <a:alpha val="40000"/>
                    </a:prstClr>
                  </a:outerShdw>
                </a:effectLst>
              </a:rPr>
              <a:t>Explicit</a:t>
            </a:r>
            <a:endParaRPr lang="en-US" sz="4000" dirty="0">
              <a:ln w="18415" cmpd="sng">
                <a:solidFill>
                  <a:srgbClr val="FFFFFF"/>
                </a:solidFill>
                <a:prstDash val="solid"/>
              </a:ln>
              <a:solidFill>
                <a:srgbClr val="FFFFFF"/>
              </a:solidFill>
              <a:effectLst>
                <a:outerShdw blurRad="50800" dist="38100" dir="2700000" algn="tl" rotWithShape="0">
                  <a:prstClr val="black">
                    <a:alpha val="40000"/>
                  </a:prstClr>
                </a:outerShdw>
              </a:effectLst>
            </a:endParaRPr>
          </a:p>
        </p:txBody>
      </p:sp>
      <p:sp>
        <p:nvSpPr>
          <p:cNvPr id="12" name="Rectangle 11"/>
          <p:cNvSpPr/>
          <p:nvPr/>
        </p:nvSpPr>
        <p:spPr>
          <a:xfrm>
            <a:off x="6205537" y="2324100"/>
            <a:ext cx="2186416" cy="707886"/>
          </a:xfrm>
          <a:prstGeom prst="rect">
            <a:avLst/>
          </a:prstGeom>
          <a:noFill/>
        </p:spPr>
        <p:txBody>
          <a:bodyPr wrap="none" lIns="91440" tIns="45720" rIns="91440" bIns="45720">
            <a:spAutoFit/>
          </a:bodyPr>
          <a:lstStyle/>
          <a:p>
            <a:pPr algn="ctr"/>
            <a:r>
              <a:rPr lang="en-US" sz="4000" b="1" dirty="0" smtClean="0">
                <a:ln w="18000">
                  <a:solidFill>
                    <a:schemeClr val="bg1"/>
                  </a:solidFill>
                  <a:prstDash val="solid"/>
                  <a:miter lim="800000"/>
                </a:ln>
                <a:noFill/>
                <a:effectLst>
                  <a:outerShdw blurRad="25500" dist="23000" dir="7020000" algn="tl">
                    <a:srgbClr val="000000">
                      <a:alpha val="50000"/>
                    </a:srgbClr>
                  </a:outerShdw>
                </a:effectLst>
              </a:rPr>
              <a:t>Implicit</a:t>
            </a:r>
            <a:endParaRPr lang="en-US" sz="4000" b="1" dirty="0">
              <a:ln w="18000">
                <a:solidFill>
                  <a:schemeClr val="bg1"/>
                </a:solidFill>
                <a:prstDash val="solid"/>
                <a:miter lim="800000"/>
              </a:ln>
              <a:noFill/>
              <a:effectLst>
                <a:outerShdw blurRad="25500" dist="23000" dir="7020000" algn="tl">
                  <a:srgbClr val="000000">
                    <a:alpha val="50000"/>
                  </a:srgbClr>
                </a:outerShdw>
              </a:effectLst>
            </a:endParaRPr>
          </a:p>
        </p:txBody>
      </p:sp>
      <p:sp>
        <p:nvSpPr>
          <p:cNvPr id="10" name="TextBox 9"/>
          <p:cNvSpPr txBox="1"/>
          <p:nvPr/>
        </p:nvSpPr>
        <p:spPr>
          <a:xfrm>
            <a:off x="566737" y="2171700"/>
            <a:ext cx="2185214" cy="1585049"/>
          </a:xfrm>
          <a:prstGeom prst="rect">
            <a:avLst/>
          </a:prstGeom>
          <a:noFill/>
        </p:spPr>
        <p:txBody>
          <a:bodyPr wrap="none" rtlCol="0">
            <a:spAutoFit/>
          </a:bodyPr>
          <a:lstStyle/>
          <a:p>
            <a:pPr algn="l"/>
            <a:r>
              <a:rPr lang="en-US" sz="2000" dirty="0" smtClean="0"/>
              <a:t>Explicit</a:t>
            </a:r>
            <a:r>
              <a:rPr lang="en-US" sz="900" dirty="0" smtClean="0"/>
              <a:t/>
            </a:r>
            <a:br>
              <a:rPr lang="en-US" sz="900" dirty="0" smtClean="0"/>
            </a:br>
            <a:r>
              <a:rPr lang="en-US" sz="900" dirty="0" smtClean="0"/>
              <a:t>   </a:t>
            </a:r>
          </a:p>
          <a:p>
            <a:pPr marL="285750" indent="-285750" algn="l">
              <a:buFont typeface="Arial"/>
              <a:buChar char="•"/>
            </a:pPr>
            <a:r>
              <a:rPr lang="en-US" sz="1600" dirty="0" smtClean="0"/>
              <a:t>Explicitly given</a:t>
            </a:r>
          </a:p>
          <a:p>
            <a:pPr marL="285750" indent="-285750" algn="l">
              <a:buFont typeface="Arial"/>
              <a:buChar char="•"/>
            </a:pPr>
            <a:r>
              <a:rPr lang="en-US" sz="1600" dirty="0" smtClean="0"/>
              <a:t>Pro-actively acquired</a:t>
            </a:r>
          </a:p>
          <a:p>
            <a:pPr marL="285750" indent="-285750" algn="l">
              <a:buFont typeface="Arial"/>
              <a:buChar char="•"/>
            </a:pPr>
            <a:r>
              <a:rPr lang="en-US" sz="1600" dirty="0" smtClean="0"/>
              <a:t>Expensive to collect</a:t>
            </a:r>
          </a:p>
          <a:p>
            <a:pPr algn="l"/>
            <a:endParaRPr lang="en-US" sz="2000" dirty="0"/>
          </a:p>
        </p:txBody>
      </p:sp>
      <p:sp>
        <p:nvSpPr>
          <p:cNvPr id="11" name="TextBox 10"/>
          <p:cNvSpPr txBox="1"/>
          <p:nvPr/>
        </p:nvSpPr>
        <p:spPr>
          <a:xfrm>
            <a:off x="566737" y="3672751"/>
            <a:ext cx="1736373" cy="1585049"/>
          </a:xfrm>
          <a:prstGeom prst="rect">
            <a:avLst/>
          </a:prstGeom>
          <a:noFill/>
        </p:spPr>
        <p:txBody>
          <a:bodyPr wrap="none" rtlCol="0">
            <a:spAutoFit/>
          </a:bodyPr>
          <a:lstStyle/>
          <a:p>
            <a:pPr algn="l"/>
            <a:r>
              <a:rPr lang="en-US" sz="2000" dirty="0" smtClean="0"/>
              <a:t>Implicit</a:t>
            </a:r>
            <a:r>
              <a:rPr lang="en-US" sz="900" dirty="0" smtClean="0"/>
              <a:t/>
            </a:r>
            <a:br>
              <a:rPr lang="en-US" sz="900" dirty="0" smtClean="0"/>
            </a:br>
            <a:r>
              <a:rPr lang="en-US" sz="900" dirty="0" smtClean="0"/>
              <a:t>   </a:t>
            </a:r>
          </a:p>
          <a:p>
            <a:pPr marL="285750" indent="-285750" algn="l">
              <a:buFont typeface="Arial"/>
              <a:buChar char="•"/>
            </a:pPr>
            <a:r>
              <a:rPr lang="en-US" sz="1600" dirty="0" smtClean="0"/>
              <a:t>Indirectly given</a:t>
            </a:r>
          </a:p>
          <a:p>
            <a:pPr marL="285750" indent="-285750" algn="l">
              <a:buFont typeface="Arial"/>
              <a:buChar char="•"/>
            </a:pPr>
            <a:r>
              <a:rPr lang="en-US" sz="1600" dirty="0" smtClean="0"/>
              <a:t>Larger quantity</a:t>
            </a:r>
          </a:p>
          <a:p>
            <a:pPr marL="285750" indent="-285750" algn="l">
              <a:buFont typeface="Arial"/>
              <a:buChar char="•"/>
            </a:pPr>
            <a:r>
              <a:rPr lang="en-US" sz="1600" dirty="0" smtClean="0"/>
              <a:t>Latent qualities</a:t>
            </a:r>
          </a:p>
          <a:p>
            <a:pPr algn="l"/>
            <a:endParaRPr lang="en-US" sz="2000" dirty="0"/>
          </a:p>
        </p:txBody>
      </p:sp>
    </p:spTree>
    <p:extLst>
      <p:ext uri="{BB962C8B-B14F-4D97-AF65-F5344CB8AC3E}">
        <p14:creationId xmlns:p14="http://schemas.microsoft.com/office/powerpoint/2010/main" val="112366304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12</a:t>
            </a:fld>
            <a:endParaRPr lang="en-US"/>
          </a:p>
        </p:txBody>
      </p:sp>
      <p:sp>
        <p:nvSpPr>
          <p:cNvPr id="3" name="TextBox 2"/>
          <p:cNvSpPr txBox="1"/>
          <p:nvPr/>
        </p:nvSpPr>
        <p:spPr>
          <a:xfrm>
            <a:off x="2547937" y="2324100"/>
            <a:ext cx="4339950" cy="738664"/>
          </a:xfrm>
          <a:prstGeom prst="rect">
            <a:avLst/>
          </a:prstGeom>
          <a:noFill/>
        </p:spPr>
        <p:txBody>
          <a:bodyPr wrap="none" rtlCol="0">
            <a:spAutoFit/>
          </a:bodyPr>
          <a:lstStyle/>
          <a:p>
            <a:r>
              <a:rPr lang="en-US" dirty="0" smtClean="0"/>
              <a:t>Explicit or Implicit?</a:t>
            </a:r>
            <a:endParaRPr lang="en-US" dirty="0"/>
          </a:p>
        </p:txBody>
      </p:sp>
    </p:spTree>
    <p:extLst>
      <p:ext uri="{BB962C8B-B14F-4D97-AF65-F5344CB8AC3E}">
        <p14:creationId xmlns:p14="http://schemas.microsoft.com/office/powerpoint/2010/main" val="34179573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13</a:t>
            </a:fld>
            <a:endParaRPr lang="en-US"/>
          </a:p>
        </p:txBody>
      </p:sp>
      <p:pic>
        <p:nvPicPr>
          <p:cNvPr id="2" name="Picture 1"/>
          <p:cNvPicPr>
            <a:picLocks noChangeAspect="1"/>
          </p:cNvPicPr>
          <p:nvPr/>
        </p:nvPicPr>
        <p:blipFill>
          <a:blip r:embed="rId3"/>
          <a:stretch>
            <a:fillRect/>
          </a:stretch>
        </p:blipFill>
        <p:spPr>
          <a:xfrm>
            <a:off x="414337" y="1333500"/>
            <a:ext cx="3898900" cy="3111500"/>
          </a:xfrm>
          <a:prstGeom prst="rect">
            <a:avLst/>
          </a:prstGeom>
        </p:spPr>
      </p:pic>
      <p:sp>
        <p:nvSpPr>
          <p:cNvPr id="3" name="TextBox 2"/>
          <p:cNvSpPr txBox="1"/>
          <p:nvPr/>
        </p:nvSpPr>
        <p:spPr>
          <a:xfrm>
            <a:off x="4757737" y="2171700"/>
            <a:ext cx="4339950" cy="738664"/>
          </a:xfrm>
          <a:prstGeom prst="rect">
            <a:avLst/>
          </a:prstGeom>
          <a:noFill/>
        </p:spPr>
        <p:txBody>
          <a:bodyPr wrap="none" rtlCol="0">
            <a:spAutoFit/>
          </a:bodyPr>
          <a:lstStyle/>
          <a:p>
            <a:r>
              <a:rPr lang="en-US" dirty="0" smtClean="0"/>
              <a:t>Explicit or Implicit?</a:t>
            </a:r>
            <a:endParaRPr lang="en-US" dirty="0"/>
          </a:p>
        </p:txBody>
      </p:sp>
    </p:spTree>
    <p:extLst>
      <p:ext uri="{BB962C8B-B14F-4D97-AF65-F5344CB8AC3E}">
        <p14:creationId xmlns:p14="http://schemas.microsoft.com/office/powerpoint/2010/main" val="69269101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14</a:t>
            </a:fld>
            <a:endParaRPr lang="en-US"/>
          </a:p>
        </p:txBody>
      </p:sp>
      <p:pic>
        <p:nvPicPr>
          <p:cNvPr id="2" name="Picture 1"/>
          <p:cNvPicPr>
            <a:picLocks noChangeAspect="1"/>
          </p:cNvPicPr>
          <p:nvPr/>
        </p:nvPicPr>
        <p:blipFill>
          <a:blip r:embed="rId3"/>
          <a:stretch>
            <a:fillRect/>
          </a:stretch>
        </p:blipFill>
        <p:spPr>
          <a:xfrm>
            <a:off x="414337" y="1333500"/>
            <a:ext cx="3898900" cy="3111500"/>
          </a:xfrm>
          <a:prstGeom prst="rect">
            <a:avLst/>
          </a:prstGeom>
        </p:spPr>
      </p:pic>
      <p:sp>
        <p:nvSpPr>
          <p:cNvPr id="3" name="TextBox 2"/>
          <p:cNvSpPr txBox="1"/>
          <p:nvPr/>
        </p:nvSpPr>
        <p:spPr>
          <a:xfrm>
            <a:off x="4833937" y="1333500"/>
            <a:ext cx="4339950" cy="738664"/>
          </a:xfrm>
          <a:prstGeom prst="rect">
            <a:avLst/>
          </a:prstGeom>
          <a:noFill/>
        </p:spPr>
        <p:txBody>
          <a:bodyPr wrap="none" rtlCol="0">
            <a:spAutoFit/>
          </a:bodyPr>
          <a:lstStyle/>
          <a:p>
            <a:r>
              <a:rPr lang="en-US" dirty="0" smtClean="0"/>
              <a:t>Explicit or Implicit?</a:t>
            </a:r>
            <a:endParaRPr lang="en-US" dirty="0"/>
          </a:p>
        </p:txBody>
      </p:sp>
      <p:sp>
        <p:nvSpPr>
          <p:cNvPr id="5" name="TextBox 4"/>
          <p:cNvSpPr txBox="1"/>
          <p:nvPr/>
        </p:nvSpPr>
        <p:spPr>
          <a:xfrm>
            <a:off x="5214937" y="2628900"/>
            <a:ext cx="3534929" cy="738664"/>
          </a:xfrm>
          <a:prstGeom prst="rect">
            <a:avLst/>
          </a:prstGeom>
          <a:noFill/>
        </p:spPr>
        <p:txBody>
          <a:bodyPr wrap="none" rtlCol="0">
            <a:spAutoFit/>
          </a:bodyPr>
          <a:lstStyle/>
          <a:p>
            <a:r>
              <a:rPr lang="en-US" dirty="0" smtClean="0"/>
              <a:t>Ratings: </a:t>
            </a:r>
            <a:r>
              <a:rPr lang="en-US" i="1" dirty="0" smtClean="0"/>
              <a:t>Explicit</a:t>
            </a:r>
            <a:endParaRPr lang="en-US" i="1" dirty="0"/>
          </a:p>
        </p:txBody>
      </p:sp>
    </p:spTree>
    <p:extLst>
      <p:ext uri="{BB962C8B-B14F-4D97-AF65-F5344CB8AC3E}">
        <p14:creationId xmlns:p14="http://schemas.microsoft.com/office/powerpoint/2010/main" val="634122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15</a:t>
            </a:fld>
            <a:endParaRPr lang="en-US"/>
          </a:p>
        </p:txBody>
      </p:sp>
      <p:sp>
        <p:nvSpPr>
          <p:cNvPr id="3" name="TextBox 2"/>
          <p:cNvSpPr txBox="1"/>
          <p:nvPr/>
        </p:nvSpPr>
        <p:spPr>
          <a:xfrm>
            <a:off x="4833937" y="2324100"/>
            <a:ext cx="4339950" cy="738664"/>
          </a:xfrm>
          <a:prstGeom prst="rect">
            <a:avLst/>
          </a:prstGeom>
          <a:noFill/>
        </p:spPr>
        <p:txBody>
          <a:bodyPr wrap="none" rtlCol="0">
            <a:spAutoFit/>
          </a:bodyPr>
          <a:lstStyle/>
          <a:p>
            <a:r>
              <a:rPr lang="en-US" dirty="0" smtClean="0"/>
              <a:t>Explicit or Implicit?</a:t>
            </a:r>
            <a:endParaRPr lang="en-US" dirty="0"/>
          </a:p>
        </p:txBody>
      </p:sp>
      <p:pic>
        <p:nvPicPr>
          <p:cNvPr id="6" name="Picture 5"/>
          <p:cNvPicPr>
            <a:picLocks noChangeAspect="1"/>
          </p:cNvPicPr>
          <p:nvPr/>
        </p:nvPicPr>
        <p:blipFill>
          <a:blip r:embed="rId3"/>
          <a:stretch>
            <a:fillRect/>
          </a:stretch>
        </p:blipFill>
        <p:spPr>
          <a:xfrm>
            <a:off x="414337" y="1409700"/>
            <a:ext cx="3911600" cy="2933700"/>
          </a:xfrm>
          <a:prstGeom prst="rect">
            <a:avLst/>
          </a:prstGeom>
        </p:spPr>
      </p:pic>
    </p:spTree>
    <p:extLst>
      <p:ext uri="{BB962C8B-B14F-4D97-AF65-F5344CB8AC3E}">
        <p14:creationId xmlns:p14="http://schemas.microsoft.com/office/powerpoint/2010/main" val="2641123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16</a:t>
            </a:fld>
            <a:endParaRPr lang="en-US"/>
          </a:p>
        </p:txBody>
      </p:sp>
      <p:sp>
        <p:nvSpPr>
          <p:cNvPr id="3" name="TextBox 2"/>
          <p:cNvSpPr txBox="1"/>
          <p:nvPr/>
        </p:nvSpPr>
        <p:spPr>
          <a:xfrm>
            <a:off x="4833937" y="1333500"/>
            <a:ext cx="4339950" cy="738664"/>
          </a:xfrm>
          <a:prstGeom prst="rect">
            <a:avLst/>
          </a:prstGeom>
          <a:noFill/>
        </p:spPr>
        <p:txBody>
          <a:bodyPr wrap="none" rtlCol="0">
            <a:spAutoFit/>
          </a:bodyPr>
          <a:lstStyle/>
          <a:p>
            <a:r>
              <a:rPr lang="en-US" dirty="0" smtClean="0"/>
              <a:t>Explicit or Implicit?</a:t>
            </a:r>
            <a:endParaRPr lang="en-US" dirty="0"/>
          </a:p>
        </p:txBody>
      </p:sp>
      <p:pic>
        <p:nvPicPr>
          <p:cNvPr id="6" name="Picture 5"/>
          <p:cNvPicPr>
            <a:picLocks noChangeAspect="1"/>
          </p:cNvPicPr>
          <p:nvPr/>
        </p:nvPicPr>
        <p:blipFill>
          <a:blip r:embed="rId3"/>
          <a:stretch>
            <a:fillRect/>
          </a:stretch>
        </p:blipFill>
        <p:spPr>
          <a:xfrm>
            <a:off x="414337" y="1409700"/>
            <a:ext cx="3911600" cy="2933700"/>
          </a:xfrm>
          <a:prstGeom prst="rect">
            <a:avLst/>
          </a:prstGeom>
        </p:spPr>
      </p:pic>
      <p:sp>
        <p:nvSpPr>
          <p:cNvPr id="7" name="TextBox 6"/>
          <p:cNvSpPr txBox="1"/>
          <p:nvPr/>
        </p:nvSpPr>
        <p:spPr>
          <a:xfrm>
            <a:off x="5248594" y="2628900"/>
            <a:ext cx="3467616" cy="738664"/>
          </a:xfrm>
          <a:prstGeom prst="rect">
            <a:avLst/>
          </a:prstGeom>
          <a:noFill/>
        </p:spPr>
        <p:txBody>
          <a:bodyPr wrap="none" rtlCol="0">
            <a:spAutoFit/>
          </a:bodyPr>
          <a:lstStyle/>
          <a:p>
            <a:r>
              <a:rPr lang="en-US" dirty="0" smtClean="0"/>
              <a:t>Swipes: </a:t>
            </a:r>
            <a:r>
              <a:rPr lang="en-US" i="1" dirty="0" smtClean="0"/>
              <a:t>Explicit</a:t>
            </a:r>
            <a:endParaRPr lang="en-US" i="1" dirty="0"/>
          </a:p>
        </p:txBody>
      </p:sp>
    </p:spTree>
    <p:extLst>
      <p:ext uri="{BB962C8B-B14F-4D97-AF65-F5344CB8AC3E}">
        <p14:creationId xmlns:p14="http://schemas.microsoft.com/office/powerpoint/2010/main" val="2320498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17</a:t>
            </a:fld>
            <a:endParaRPr lang="en-US"/>
          </a:p>
        </p:txBody>
      </p:sp>
      <p:sp>
        <p:nvSpPr>
          <p:cNvPr id="3" name="TextBox 2"/>
          <p:cNvSpPr txBox="1"/>
          <p:nvPr/>
        </p:nvSpPr>
        <p:spPr>
          <a:xfrm>
            <a:off x="4833937" y="2324100"/>
            <a:ext cx="4339950" cy="738664"/>
          </a:xfrm>
          <a:prstGeom prst="rect">
            <a:avLst/>
          </a:prstGeom>
          <a:noFill/>
        </p:spPr>
        <p:txBody>
          <a:bodyPr wrap="none" rtlCol="0">
            <a:spAutoFit/>
          </a:bodyPr>
          <a:lstStyle/>
          <a:p>
            <a:r>
              <a:rPr lang="en-US" dirty="0" smtClean="0"/>
              <a:t>Explicit or Implicit?</a:t>
            </a:r>
            <a:endParaRPr lang="en-US" dirty="0"/>
          </a:p>
        </p:txBody>
      </p:sp>
      <p:pic>
        <p:nvPicPr>
          <p:cNvPr id="2" name="Picture 1"/>
          <p:cNvPicPr>
            <a:picLocks noChangeAspect="1"/>
          </p:cNvPicPr>
          <p:nvPr/>
        </p:nvPicPr>
        <p:blipFill>
          <a:blip r:embed="rId3"/>
          <a:stretch>
            <a:fillRect/>
          </a:stretch>
        </p:blipFill>
        <p:spPr>
          <a:xfrm>
            <a:off x="490537" y="1485900"/>
            <a:ext cx="4069806" cy="3009900"/>
          </a:xfrm>
          <a:prstGeom prst="rect">
            <a:avLst/>
          </a:prstGeom>
        </p:spPr>
      </p:pic>
    </p:spTree>
    <p:extLst>
      <p:ext uri="{BB962C8B-B14F-4D97-AF65-F5344CB8AC3E}">
        <p14:creationId xmlns:p14="http://schemas.microsoft.com/office/powerpoint/2010/main" val="228693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18</a:t>
            </a:fld>
            <a:endParaRPr lang="en-US"/>
          </a:p>
        </p:txBody>
      </p:sp>
      <p:sp>
        <p:nvSpPr>
          <p:cNvPr id="3" name="TextBox 2"/>
          <p:cNvSpPr txBox="1"/>
          <p:nvPr/>
        </p:nvSpPr>
        <p:spPr>
          <a:xfrm>
            <a:off x="4833937" y="1485900"/>
            <a:ext cx="4339950" cy="738664"/>
          </a:xfrm>
          <a:prstGeom prst="rect">
            <a:avLst/>
          </a:prstGeom>
          <a:noFill/>
        </p:spPr>
        <p:txBody>
          <a:bodyPr wrap="none" rtlCol="0">
            <a:spAutoFit/>
          </a:bodyPr>
          <a:lstStyle/>
          <a:p>
            <a:r>
              <a:rPr lang="en-US" dirty="0" smtClean="0"/>
              <a:t>Explicit or Implicit?</a:t>
            </a:r>
            <a:endParaRPr lang="en-US" dirty="0"/>
          </a:p>
        </p:txBody>
      </p:sp>
      <p:pic>
        <p:nvPicPr>
          <p:cNvPr id="2" name="Picture 1"/>
          <p:cNvPicPr>
            <a:picLocks noChangeAspect="1"/>
          </p:cNvPicPr>
          <p:nvPr/>
        </p:nvPicPr>
        <p:blipFill>
          <a:blip r:embed="rId3"/>
          <a:stretch>
            <a:fillRect/>
          </a:stretch>
        </p:blipFill>
        <p:spPr>
          <a:xfrm>
            <a:off x="490537" y="1485900"/>
            <a:ext cx="4069806" cy="3009900"/>
          </a:xfrm>
          <a:prstGeom prst="rect">
            <a:avLst/>
          </a:prstGeom>
        </p:spPr>
      </p:pic>
      <p:sp>
        <p:nvSpPr>
          <p:cNvPr id="5" name="TextBox 4"/>
          <p:cNvSpPr txBox="1"/>
          <p:nvPr/>
        </p:nvSpPr>
        <p:spPr>
          <a:xfrm>
            <a:off x="6129337" y="2857500"/>
            <a:ext cx="1379705" cy="738664"/>
          </a:xfrm>
          <a:prstGeom prst="rect">
            <a:avLst/>
          </a:prstGeom>
          <a:noFill/>
        </p:spPr>
        <p:txBody>
          <a:bodyPr wrap="none" rtlCol="0">
            <a:spAutoFit/>
          </a:bodyPr>
          <a:lstStyle/>
          <a:p>
            <a:r>
              <a:rPr lang="en-US" dirty="0" smtClean="0"/>
              <a:t>Both!</a:t>
            </a:r>
            <a:endParaRPr lang="en-US" dirty="0"/>
          </a:p>
        </p:txBody>
      </p:sp>
    </p:spTree>
    <p:extLst>
      <p:ext uri="{BB962C8B-B14F-4D97-AF65-F5344CB8AC3E}">
        <p14:creationId xmlns:p14="http://schemas.microsoft.com/office/powerpoint/2010/main" val="326149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19</a:t>
            </a:fld>
            <a:endParaRPr lang="en-US"/>
          </a:p>
        </p:txBody>
      </p:sp>
      <p:sp>
        <p:nvSpPr>
          <p:cNvPr id="3" name="TextBox 2"/>
          <p:cNvSpPr txBox="1"/>
          <p:nvPr/>
        </p:nvSpPr>
        <p:spPr>
          <a:xfrm>
            <a:off x="4224337" y="1866900"/>
            <a:ext cx="4339950" cy="738664"/>
          </a:xfrm>
          <a:prstGeom prst="rect">
            <a:avLst/>
          </a:prstGeom>
          <a:noFill/>
        </p:spPr>
        <p:txBody>
          <a:bodyPr wrap="none" rtlCol="0">
            <a:spAutoFit/>
          </a:bodyPr>
          <a:lstStyle/>
          <a:p>
            <a:r>
              <a:rPr lang="en-US" dirty="0" smtClean="0"/>
              <a:t>Explicit or Implicit?</a:t>
            </a:r>
            <a:endParaRPr lang="en-US" dirty="0"/>
          </a:p>
        </p:txBody>
      </p:sp>
      <p:pic>
        <p:nvPicPr>
          <p:cNvPr id="6" name="Picture 5"/>
          <p:cNvPicPr>
            <a:picLocks noChangeAspect="1"/>
          </p:cNvPicPr>
          <p:nvPr/>
        </p:nvPicPr>
        <p:blipFill>
          <a:blip r:embed="rId3"/>
          <a:stretch>
            <a:fillRect/>
          </a:stretch>
        </p:blipFill>
        <p:spPr>
          <a:xfrm>
            <a:off x="1252537" y="1181100"/>
            <a:ext cx="2057400" cy="3651261"/>
          </a:xfrm>
          <a:prstGeom prst="rect">
            <a:avLst/>
          </a:prstGeom>
        </p:spPr>
      </p:pic>
    </p:spTree>
    <p:extLst>
      <p:ext uri="{BB962C8B-B14F-4D97-AF65-F5344CB8AC3E}">
        <p14:creationId xmlns:p14="http://schemas.microsoft.com/office/powerpoint/2010/main" val="2303847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519112" y="1181100"/>
            <a:ext cx="8429625" cy="3581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lnSpc>
                <a:spcPts val="3600"/>
              </a:lnSpc>
              <a:defRPr/>
            </a:pPr>
            <a:r>
              <a:rPr lang="en-US" sz="3000" dirty="0" smtClean="0">
                <a:latin typeface="PFDinTextCompPro-Bold" charset="0"/>
                <a:ea typeface="ヒラギノ角ゴ ProN W6" charset="0"/>
                <a:cs typeface="ヒラギノ角ゴ ProN W6" charset="0"/>
              </a:rPr>
              <a:t>I. Data types</a:t>
            </a:r>
            <a:r>
              <a:rPr lang="en-US" sz="3000" dirty="0">
                <a:latin typeface="PFDinTextCompPro-Bold" charset="0"/>
                <a:ea typeface="ヒラギノ角ゴ ProN W6" charset="0"/>
                <a:cs typeface="ヒラギノ角ゴ ProN W6" charset="0"/>
              </a:rPr>
              <a:t/>
            </a:r>
            <a:br>
              <a:rPr lang="en-US" sz="3000" dirty="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 Content-based filtering</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iii. Collaborative filtering</a:t>
            </a:r>
            <a:br>
              <a:rPr lang="en-US" sz="3000" dirty="0" smtClean="0">
                <a:latin typeface="PFDinTextCompPro-Bold" charset="0"/>
                <a:ea typeface="ヒラギノ角ゴ ProN W6" charset="0"/>
                <a:cs typeface="ヒラギノ角ゴ ProN W6" charset="0"/>
              </a:rPr>
            </a:br>
            <a:r>
              <a:rPr lang="en-US" sz="3000" dirty="0">
                <a:latin typeface="PFDinTextCompPro-Bold" charset="0"/>
                <a:ea typeface="ヒラギノ角ゴ ProN W6" charset="0"/>
                <a:cs typeface="ヒラギノ角ゴ ProN W6" charset="0"/>
              </a:rPr>
              <a:t/>
            </a:r>
            <a:br>
              <a:rPr lang="en-US" sz="3000" dirty="0">
                <a:latin typeface="PFDinTextCompPro-Bold" charset="0"/>
                <a:ea typeface="ヒラギノ角ゴ ProN W6" charset="0"/>
                <a:cs typeface="ヒラギノ角ゴ ProN W6" charset="0"/>
              </a:rPr>
            </a:br>
            <a:r>
              <a:rPr lang="en-US" sz="3000" dirty="0">
                <a:latin typeface="PFDinTextCompPro-Bold" charset="0"/>
                <a:ea typeface="ヒラギノ角ゴ ProN W6" charset="0"/>
                <a:cs typeface="ヒラギノ角ゴ ProN W6" charset="0"/>
              </a:rPr>
              <a:t>exercise:</a:t>
            </a:r>
            <a:br>
              <a:rPr lang="en-US" sz="3000" dirty="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IV. </a:t>
            </a:r>
            <a:r>
              <a:rPr lang="en-US" sz="3000" dirty="0">
                <a:latin typeface="PFDinTextCompPro-Bold" charset="0"/>
                <a:ea typeface="ヒラギノ角ゴ ProN W6" charset="0"/>
                <a:cs typeface="ヒラギノ角ゴ ProN W6" charset="0"/>
              </a:rPr>
              <a:t>Recommending with </a:t>
            </a:r>
            <a:r>
              <a:rPr lang="en-US" sz="3000" dirty="0" smtClean="0">
                <a:latin typeface="PFDinTextCompPro-Bold" charset="0"/>
                <a:ea typeface="ヒラギノ角ゴ ProN W6" charset="0"/>
                <a:cs typeface="ヒラギノ角ゴ ProN W6" charset="0"/>
              </a:rPr>
              <a:t>python</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V. The </a:t>
            </a:r>
            <a:r>
              <a:rPr lang="en-US" sz="3000" dirty="0" err="1" smtClean="0">
                <a:latin typeface="PFDinTextCompPro-Bold" charset="0"/>
                <a:ea typeface="ヒラギノ角ゴ ProN W6" charset="0"/>
                <a:cs typeface="ヒラギノ角ゴ ProN W6" charset="0"/>
              </a:rPr>
              <a:t>netflix</a:t>
            </a:r>
            <a:r>
              <a:rPr lang="en-US" sz="3000" dirty="0" smtClean="0">
                <a:latin typeface="PFDinTextCompPro-Bold" charset="0"/>
                <a:ea typeface="ヒラギノ角ゴ ProN W6" charset="0"/>
                <a:cs typeface="ヒラギノ角ゴ ProN W6" charset="0"/>
              </a:rPr>
              <a:t> prize</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endParaRPr lang="en-US" sz="3000" cap="none" dirty="0">
              <a:latin typeface="PFDinTextCompPro-Bold" charset="0"/>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agenda</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a:t>
            </a:fld>
            <a:endParaRPr lang="en-US"/>
          </a:p>
        </p:txBody>
      </p:sp>
    </p:spTree>
    <p:extLst>
      <p:ext uri="{BB962C8B-B14F-4D97-AF65-F5344CB8AC3E}">
        <p14:creationId xmlns:p14="http://schemas.microsoft.com/office/powerpoint/2010/main" val="497627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20</a:t>
            </a:fld>
            <a:endParaRPr lang="en-US"/>
          </a:p>
        </p:txBody>
      </p:sp>
      <p:sp>
        <p:nvSpPr>
          <p:cNvPr id="3" name="TextBox 2"/>
          <p:cNvSpPr txBox="1"/>
          <p:nvPr/>
        </p:nvSpPr>
        <p:spPr>
          <a:xfrm>
            <a:off x="4224337" y="1409700"/>
            <a:ext cx="4339950" cy="738664"/>
          </a:xfrm>
          <a:prstGeom prst="rect">
            <a:avLst/>
          </a:prstGeom>
          <a:noFill/>
        </p:spPr>
        <p:txBody>
          <a:bodyPr wrap="none" rtlCol="0">
            <a:spAutoFit/>
          </a:bodyPr>
          <a:lstStyle/>
          <a:p>
            <a:r>
              <a:rPr lang="en-US" dirty="0" smtClean="0"/>
              <a:t>Explicit or Implicit?</a:t>
            </a:r>
            <a:endParaRPr lang="en-US" dirty="0"/>
          </a:p>
        </p:txBody>
      </p:sp>
      <p:pic>
        <p:nvPicPr>
          <p:cNvPr id="6" name="Picture 5"/>
          <p:cNvPicPr>
            <a:picLocks noChangeAspect="1"/>
          </p:cNvPicPr>
          <p:nvPr/>
        </p:nvPicPr>
        <p:blipFill>
          <a:blip r:embed="rId3"/>
          <a:stretch>
            <a:fillRect/>
          </a:stretch>
        </p:blipFill>
        <p:spPr>
          <a:xfrm>
            <a:off x="1252537" y="1181100"/>
            <a:ext cx="2057400" cy="3651261"/>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4376737" y="2933700"/>
            <a:ext cx="4083795" cy="738664"/>
          </a:xfrm>
          <a:prstGeom prst="rect">
            <a:avLst/>
          </a:prstGeom>
          <a:noFill/>
        </p:spPr>
        <p:txBody>
          <a:bodyPr wrap="none" rtlCol="0">
            <a:spAutoFit/>
          </a:bodyPr>
          <a:lstStyle/>
          <a:p>
            <a:r>
              <a:rPr lang="en-US" dirty="0" err="1" smtClean="0"/>
              <a:t>Wifi</a:t>
            </a:r>
            <a:r>
              <a:rPr lang="en-US" dirty="0" smtClean="0"/>
              <a:t> logs: </a:t>
            </a:r>
            <a:r>
              <a:rPr lang="en-US" i="1" dirty="0" smtClean="0"/>
              <a:t>Implicit</a:t>
            </a:r>
            <a:r>
              <a:rPr lang="en-US" dirty="0" smtClean="0"/>
              <a:t>!</a:t>
            </a:r>
            <a:endParaRPr lang="en-US" dirty="0"/>
          </a:p>
        </p:txBody>
      </p:sp>
    </p:spTree>
    <p:extLst>
      <p:ext uri="{BB962C8B-B14F-4D97-AF65-F5344CB8AC3E}">
        <p14:creationId xmlns:p14="http://schemas.microsoft.com/office/powerpoint/2010/main" val="3977674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21</a:t>
            </a:fld>
            <a:endParaRPr lang="en-US"/>
          </a:p>
        </p:txBody>
      </p:sp>
      <p:pic>
        <p:nvPicPr>
          <p:cNvPr id="6" name="Picture 5"/>
          <p:cNvPicPr>
            <a:picLocks noChangeAspect="1"/>
          </p:cNvPicPr>
          <p:nvPr/>
        </p:nvPicPr>
        <p:blipFill>
          <a:blip r:embed="rId3"/>
          <a:stretch>
            <a:fillRect/>
          </a:stretch>
        </p:blipFill>
        <p:spPr>
          <a:xfrm>
            <a:off x="4071937" y="1181100"/>
            <a:ext cx="4343400" cy="3860800"/>
          </a:xfrm>
          <a:prstGeom prst="rect">
            <a:avLst/>
          </a:prstGeom>
        </p:spPr>
      </p:pic>
      <p:sp>
        <p:nvSpPr>
          <p:cNvPr id="7" name="Rectangle 6"/>
          <p:cNvSpPr/>
          <p:nvPr/>
        </p:nvSpPr>
        <p:spPr>
          <a:xfrm>
            <a:off x="6662737" y="1257300"/>
            <a:ext cx="1686980" cy="707886"/>
          </a:xfrm>
          <a:prstGeom prst="rect">
            <a:avLst/>
          </a:prstGeom>
          <a:noFill/>
        </p:spPr>
        <p:txBody>
          <a:bodyPr wrap="none" lIns="91440" tIns="45720" rIns="91440" bIns="45720">
            <a:spAutoFit/>
          </a:bodyPr>
          <a:lstStyle/>
          <a:p>
            <a:pPr algn="ctr"/>
            <a:r>
              <a:rPr lang="en-US" sz="4000" dirty="0" smtClean="0">
                <a:ln w="18415" cmpd="sng">
                  <a:solidFill>
                    <a:srgbClr val="FFFFFF"/>
                  </a:solidFill>
                  <a:prstDash val="solid"/>
                </a:ln>
                <a:solidFill>
                  <a:srgbClr val="FFFFFF"/>
                </a:solidFill>
                <a:effectLst>
                  <a:outerShdw blurRad="50800" dist="38100" dir="2700000" algn="tl" rotWithShape="0">
                    <a:prstClr val="black">
                      <a:alpha val="40000"/>
                    </a:prstClr>
                  </a:outerShdw>
                </a:effectLst>
              </a:rPr>
              <a:t>Explicit</a:t>
            </a:r>
            <a:endParaRPr lang="en-US" sz="4000" dirty="0">
              <a:ln w="18415" cmpd="sng">
                <a:solidFill>
                  <a:srgbClr val="FFFFFF"/>
                </a:solidFill>
                <a:prstDash val="solid"/>
              </a:ln>
              <a:solidFill>
                <a:srgbClr val="FFFFFF"/>
              </a:solidFill>
              <a:effectLst>
                <a:outerShdw blurRad="50800" dist="38100" dir="2700000" algn="tl" rotWithShape="0">
                  <a:prstClr val="black">
                    <a:alpha val="40000"/>
                  </a:prstClr>
                </a:outerShdw>
              </a:effectLst>
            </a:endParaRPr>
          </a:p>
        </p:txBody>
      </p:sp>
      <p:sp>
        <p:nvSpPr>
          <p:cNvPr id="12" name="Rectangle 11"/>
          <p:cNvSpPr/>
          <p:nvPr/>
        </p:nvSpPr>
        <p:spPr>
          <a:xfrm>
            <a:off x="6205537" y="2324100"/>
            <a:ext cx="2186416" cy="707886"/>
          </a:xfrm>
          <a:prstGeom prst="rect">
            <a:avLst/>
          </a:prstGeom>
          <a:noFill/>
        </p:spPr>
        <p:txBody>
          <a:bodyPr wrap="none" lIns="91440" tIns="45720" rIns="91440" bIns="45720">
            <a:spAutoFit/>
          </a:bodyPr>
          <a:lstStyle/>
          <a:p>
            <a:pPr algn="ctr"/>
            <a:r>
              <a:rPr lang="en-US" sz="4000" b="1" dirty="0" smtClean="0">
                <a:ln w="18000">
                  <a:solidFill>
                    <a:schemeClr val="bg1"/>
                  </a:solidFill>
                  <a:prstDash val="solid"/>
                  <a:miter lim="800000"/>
                </a:ln>
                <a:noFill/>
                <a:effectLst>
                  <a:outerShdw blurRad="25500" dist="23000" dir="7020000" algn="tl">
                    <a:srgbClr val="000000">
                      <a:alpha val="50000"/>
                    </a:srgbClr>
                  </a:outerShdw>
                </a:effectLst>
              </a:rPr>
              <a:t>Implicit</a:t>
            </a:r>
            <a:endParaRPr lang="en-US" sz="4000" b="1" dirty="0">
              <a:ln w="18000">
                <a:solidFill>
                  <a:schemeClr val="bg1"/>
                </a:solidFill>
                <a:prstDash val="solid"/>
                <a:miter lim="800000"/>
              </a:ln>
              <a:noFill/>
              <a:effectLst>
                <a:outerShdw blurRad="25500" dist="23000" dir="7020000" algn="tl">
                  <a:srgbClr val="000000">
                    <a:alpha val="50000"/>
                  </a:srgbClr>
                </a:outerShdw>
              </a:effectLst>
            </a:endParaRPr>
          </a:p>
        </p:txBody>
      </p:sp>
      <p:sp>
        <p:nvSpPr>
          <p:cNvPr id="10" name="TextBox 9"/>
          <p:cNvSpPr txBox="1"/>
          <p:nvPr/>
        </p:nvSpPr>
        <p:spPr>
          <a:xfrm>
            <a:off x="566737" y="1257300"/>
            <a:ext cx="2698175" cy="2077492"/>
          </a:xfrm>
          <a:prstGeom prst="rect">
            <a:avLst/>
          </a:prstGeom>
          <a:noFill/>
        </p:spPr>
        <p:txBody>
          <a:bodyPr wrap="none" rtlCol="0">
            <a:spAutoFit/>
          </a:bodyPr>
          <a:lstStyle/>
          <a:p>
            <a:pPr algn="l"/>
            <a:r>
              <a:rPr lang="en-US" sz="2000" dirty="0" smtClean="0"/>
              <a:t>Explicit</a:t>
            </a:r>
            <a:r>
              <a:rPr lang="en-US" sz="900" dirty="0" smtClean="0"/>
              <a:t/>
            </a:r>
            <a:br>
              <a:rPr lang="en-US" sz="900" dirty="0" smtClean="0"/>
            </a:br>
            <a:r>
              <a:rPr lang="en-US" sz="900" dirty="0" smtClean="0"/>
              <a:t>   </a:t>
            </a:r>
          </a:p>
          <a:p>
            <a:pPr marL="285750" indent="-285750" algn="l">
              <a:buFont typeface="Arial"/>
              <a:buChar char="•"/>
            </a:pPr>
            <a:r>
              <a:rPr lang="en-US" sz="1600" dirty="0" err="1" smtClean="0"/>
              <a:t>Ie</a:t>
            </a:r>
            <a:r>
              <a:rPr lang="en-US" sz="1600" dirty="0" smtClean="0"/>
              <a:t>: Ratings, surveys, reviews</a:t>
            </a:r>
          </a:p>
          <a:p>
            <a:pPr marL="285750" indent="-285750" algn="l">
              <a:buFont typeface="Arial"/>
              <a:buChar char="•"/>
            </a:pPr>
            <a:r>
              <a:rPr lang="en-US" sz="1600" dirty="0" smtClean="0"/>
              <a:t>Easy to interpret</a:t>
            </a:r>
          </a:p>
          <a:p>
            <a:pPr marL="285750" indent="-285750" algn="l">
              <a:buFont typeface="Arial"/>
              <a:buChar char="•"/>
            </a:pPr>
            <a:r>
              <a:rPr lang="en-US" sz="1600" dirty="0" smtClean="0"/>
              <a:t>Expensive</a:t>
            </a:r>
          </a:p>
          <a:p>
            <a:pPr marL="285750" indent="-285750" algn="l">
              <a:buFont typeface="Arial"/>
              <a:buChar char="•"/>
            </a:pPr>
            <a:endParaRPr lang="en-US" sz="1600" dirty="0" smtClean="0"/>
          </a:p>
          <a:p>
            <a:pPr marL="285750" indent="-285750" algn="l">
              <a:buFont typeface="Arial"/>
              <a:buChar char="•"/>
            </a:pPr>
            <a:endParaRPr lang="en-US" sz="1600" dirty="0" smtClean="0"/>
          </a:p>
          <a:p>
            <a:pPr algn="l"/>
            <a:endParaRPr lang="en-US" sz="2000" dirty="0"/>
          </a:p>
        </p:txBody>
      </p:sp>
      <p:sp>
        <p:nvSpPr>
          <p:cNvPr id="11" name="TextBox 10"/>
          <p:cNvSpPr txBox="1"/>
          <p:nvPr/>
        </p:nvSpPr>
        <p:spPr>
          <a:xfrm>
            <a:off x="566737" y="3238500"/>
            <a:ext cx="3275256" cy="1585049"/>
          </a:xfrm>
          <a:prstGeom prst="rect">
            <a:avLst/>
          </a:prstGeom>
          <a:noFill/>
        </p:spPr>
        <p:txBody>
          <a:bodyPr wrap="none" rtlCol="0">
            <a:spAutoFit/>
          </a:bodyPr>
          <a:lstStyle/>
          <a:p>
            <a:pPr algn="l"/>
            <a:r>
              <a:rPr lang="en-US" sz="2000" dirty="0" smtClean="0"/>
              <a:t>Implicit</a:t>
            </a:r>
            <a:r>
              <a:rPr lang="en-US" sz="900" dirty="0" smtClean="0"/>
              <a:t/>
            </a:r>
            <a:br>
              <a:rPr lang="en-US" sz="900" dirty="0" smtClean="0"/>
            </a:br>
            <a:r>
              <a:rPr lang="en-US" sz="900" dirty="0" smtClean="0"/>
              <a:t>   </a:t>
            </a:r>
          </a:p>
          <a:p>
            <a:pPr marL="285750" indent="-285750" algn="l">
              <a:buFont typeface="Arial"/>
              <a:buChar char="•"/>
            </a:pPr>
            <a:r>
              <a:rPr lang="en-US" sz="1600" dirty="0" err="1" smtClean="0"/>
              <a:t>Ie</a:t>
            </a:r>
            <a:r>
              <a:rPr lang="en-US" sz="1600" dirty="0" smtClean="0"/>
              <a:t>: Activity logs, clicks, impressions</a:t>
            </a:r>
          </a:p>
          <a:p>
            <a:pPr marL="285750" indent="-285750" algn="l">
              <a:buFont typeface="Arial"/>
              <a:buChar char="•"/>
            </a:pPr>
            <a:r>
              <a:rPr lang="en-US" sz="1600" dirty="0" smtClean="0"/>
              <a:t>Hard to interpret</a:t>
            </a:r>
          </a:p>
          <a:p>
            <a:pPr marL="285750" indent="-285750" algn="l">
              <a:buFont typeface="Arial"/>
              <a:buChar char="•"/>
            </a:pPr>
            <a:r>
              <a:rPr lang="en-US" sz="1600" dirty="0" smtClean="0"/>
              <a:t>Cheap</a:t>
            </a:r>
          </a:p>
          <a:p>
            <a:pPr algn="l"/>
            <a:endParaRPr lang="en-US" sz="2000" dirty="0"/>
          </a:p>
        </p:txBody>
      </p:sp>
      <p:grpSp>
        <p:nvGrpSpPr>
          <p:cNvPr id="13" name="Group 26"/>
          <p:cNvGrpSpPr>
            <a:grpSpLocks/>
          </p:cNvGrpSpPr>
          <p:nvPr/>
        </p:nvGrpSpPr>
        <p:grpSpPr bwMode="auto">
          <a:xfrm>
            <a:off x="5519737" y="4076700"/>
            <a:ext cx="3048780" cy="1104900"/>
            <a:chOff x="-2110" y="280"/>
            <a:chExt cx="1280" cy="1280"/>
          </a:xfrm>
        </p:grpSpPr>
        <p:pic>
          <p:nvPicPr>
            <p:cNvPr id="14"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 y="28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5" name="Rectangle 24"/>
            <p:cNvSpPr>
              <a:spLocks/>
            </p:cNvSpPr>
            <p:nvPr/>
          </p:nvSpPr>
          <p:spPr bwMode="auto">
            <a:xfrm>
              <a:off x="-2006" y="376"/>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1300" dirty="0" smtClean="0">
                  <a:solidFill>
                    <a:schemeClr val="tx1"/>
                  </a:solidFill>
                  <a:latin typeface="PFDinTextCompPro-Bold" charset="0"/>
                  <a:ea typeface="ＭＳ Ｐゴシック" charset="0"/>
                  <a:cs typeface="ＭＳ Ｐゴシック" charset="0"/>
                  <a:sym typeface="PFDinTextCompPro-Bold" charset="0"/>
                </a:rPr>
                <a:t>NOTE</a:t>
              </a:r>
              <a:endParaRPr lang="en-US" sz="1300" dirty="0">
                <a:solidFill>
                  <a:schemeClr val="tx1"/>
                </a:solidFill>
                <a:latin typeface="PFDinTextCompPro-Bold" charset="0"/>
                <a:ea typeface="ＭＳ Ｐゴシック" charset="0"/>
                <a:cs typeface="ＭＳ Ｐゴシック" charset="0"/>
                <a:sym typeface="PFDinTextCompPro-Bold" charset="0"/>
              </a:endParaRPr>
            </a:p>
            <a:p>
              <a:pPr algn="l">
                <a:lnSpc>
                  <a:spcPct val="75000"/>
                </a:lnSpc>
              </a:pPr>
              <a:endParaRPr lang="en-US" sz="1300" i="1" dirty="0" smtClean="0">
                <a:solidFill>
                  <a:schemeClr val="tx1"/>
                </a:solidFill>
                <a:latin typeface="PFDinTextCompPro-Bold" charset="0"/>
                <a:ea typeface="ＭＳ Ｐゴシック" charset="0"/>
                <a:cs typeface="ＭＳ Ｐゴシック" charset="0"/>
                <a:sym typeface="PFDinTextCompPro-Bold" charset="0"/>
              </a:endParaRPr>
            </a:p>
            <a:p>
              <a:pPr algn="l">
                <a:lnSpc>
                  <a:spcPct val="75000"/>
                </a:lnSpc>
              </a:pPr>
              <a:r>
                <a:rPr lang="en-US" sz="1200" i="1" dirty="0"/>
                <a:t>Implicit data collection can involve some privacy issues; any system that would make recommendations must avoid overstepping its bounds.</a:t>
              </a:r>
            </a:p>
            <a:p>
              <a:pPr algn="l">
                <a:lnSpc>
                  <a:spcPct val="75000"/>
                </a:lnSpc>
              </a:pPr>
              <a:endParaRPr lang="en-US" sz="1200" dirty="0">
                <a:solidFill>
                  <a:schemeClr val="tx1"/>
                </a:solidFill>
                <a:latin typeface="PFDinTextCompPro-Bold" charset="0"/>
                <a:ea typeface="ＭＳ Ｐゴシック" charset="0"/>
                <a:cs typeface="ＭＳ Ｐゴシック" charset="0"/>
                <a:sym typeface="PFDinTextCompPro-Bold" charset="0"/>
              </a:endParaRPr>
            </a:p>
          </p:txBody>
        </p:sp>
        <p:sp>
          <p:nvSpPr>
            <p:cNvPr id="16" name="Rectangle 25"/>
            <p:cNvSpPr>
              <a:spLocks/>
            </p:cNvSpPr>
            <p:nvPr/>
          </p:nvSpPr>
          <p:spPr bwMode="auto">
            <a:xfrm>
              <a:off x="-2006" y="544"/>
              <a:ext cx="105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endParaRPr lang="en-US" sz="900" dirty="0"/>
            </a:p>
          </p:txBody>
        </p:sp>
      </p:grpSp>
    </p:spTree>
    <p:extLst>
      <p:ext uri="{BB962C8B-B14F-4D97-AF65-F5344CB8AC3E}">
        <p14:creationId xmlns:p14="http://schemas.microsoft.com/office/powerpoint/2010/main" val="254648042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6600" dirty="0" smtClean="0"/>
              <a:t>Ia. Explicit AND Implicit Feedback</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INTRO TO DATA 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8264985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23</a:t>
            </a:fld>
            <a:endParaRPr lang="en-US"/>
          </a:p>
        </p:txBody>
      </p:sp>
      <p:pic>
        <p:nvPicPr>
          <p:cNvPr id="2" name="Picture 1"/>
          <p:cNvPicPr>
            <a:picLocks noChangeAspect="1"/>
          </p:cNvPicPr>
          <p:nvPr/>
        </p:nvPicPr>
        <p:blipFill>
          <a:blip r:embed="rId3"/>
          <a:stretch>
            <a:fillRect/>
          </a:stretch>
        </p:blipFill>
        <p:spPr>
          <a:xfrm>
            <a:off x="490537" y="1257300"/>
            <a:ext cx="1915948" cy="2667000"/>
          </a:xfrm>
          <a:prstGeom prst="rect">
            <a:avLst/>
          </a:prstGeom>
          <a:effectLst>
            <a:outerShdw blurRad="50800" dist="38100" dir="2700000" algn="tl" rotWithShape="0">
              <a:prstClr val="black">
                <a:alpha val="40000"/>
              </a:prstClr>
            </a:outerShdw>
          </a:effectLst>
        </p:spPr>
      </p:pic>
      <p:sp>
        <p:nvSpPr>
          <p:cNvPr id="3" name="TextBox 2"/>
          <p:cNvSpPr txBox="1"/>
          <p:nvPr/>
        </p:nvSpPr>
        <p:spPr>
          <a:xfrm>
            <a:off x="749143" y="4000500"/>
            <a:ext cx="7894794" cy="707886"/>
          </a:xfrm>
          <a:prstGeom prst="rect">
            <a:avLst/>
          </a:prstGeom>
          <a:noFill/>
        </p:spPr>
        <p:txBody>
          <a:bodyPr wrap="square" rtlCol="0">
            <a:spAutoFit/>
          </a:bodyPr>
          <a:lstStyle/>
          <a:p>
            <a:pPr algn="l"/>
            <a:r>
              <a:rPr lang="en-US" sz="4000" dirty="0" err="1" smtClean="0"/>
              <a:t>Uber</a:t>
            </a:r>
            <a:r>
              <a:rPr lang="en-US" sz="4000" dirty="0" smtClean="0"/>
              <a:t>          Yelp      </a:t>
            </a:r>
            <a:r>
              <a:rPr lang="en-US" sz="4000" dirty="0" err="1" smtClean="0"/>
              <a:t>Reddit</a:t>
            </a:r>
            <a:r>
              <a:rPr lang="en-US" sz="4000" dirty="0" smtClean="0"/>
              <a:t>       </a:t>
            </a:r>
            <a:r>
              <a:rPr lang="en-US" sz="4000" dirty="0" err="1" smtClean="0"/>
              <a:t>Ebay</a:t>
            </a:r>
            <a:endParaRPr lang="en-US" sz="4000" dirty="0"/>
          </a:p>
        </p:txBody>
      </p:sp>
      <p:pic>
        <p:nvPicPr>
          <p:cNvPr id="5" name="Picture 4"/>
          <p:cNvPicPr>
            <a:picLocks noChangeAspect="1"/>
          </p:cNvPicPr>
          <p:nvPr/>
        </p:nvPicPr>
        <p:blipFill>
          <a:blip r:embed="rId4"/>
          <a:stretch>
            <a:fillRect/>
          </a:stretch>
        </p:blipFill>
        <p:spPr>
          <a:xfrm>
            <a:off x="2852737" y="1181100"/>
            <a:ext cx="1600200" cy="2705100"/>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5"/>
          <a:stretch>
            <a:fillRect/>
          </a:stretch>
        </p:blipFill>
        <p:spPr>
          <a:xfrm>
            <a:off x="4757737" y="1181100"/>
            <a:ext cx="1542288" cy="2743200"/>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6"/>
          <a:stretch>
            <a:fillRect/>
          </a:stretch>
        </p:blipFill>
        <p:spPr>
          <a:xfrm>
            <a:off x="6586537" y="2705100"/>
            <a:ext cx="2190541" cy="1219200"/>
          </a:xfrm>
          <a:prstGeom prst="rect">
            <a:avLst/>
          </a:prstGeom>
          <a:effectLst>
            <a:outerShdw blurRad="50800" dist="38100" dir="2700000" algn="tl" rotWithShape="0">
              <a:prstClr val="black">
                <a:alpha val="40000"/>
              </a:prstClr>
            </a:outerShdw>
          </a:effectLst>
        </p:spPr>
      </p:pic>
      <p:sp>
        <p:nvSpPr>
          <p:cNvPr id="21" name="TextBox 20"/>
          <p:cNvSpPr txBox="1"/>
          <p:nvPr/>
        </p:nvSpPr>
        <p:spPr>
          <a:xfrm>
            <a:off x="6586537" y="1638300"/>
            <a:ext cx="2514530" cy="400110"/>
          </a:xfrm>
          <a:prstGeom prst="rect">
            <a:avLst/>
          </a:prstGeom>
          <a:noFill/>
        </p:spPr>
        <p:txBody>
          <a:bodyPr wrap="none" rtlCol="0">
            <a:spAutoFit/>
          </a:bodyPr>
          <a:lstStyle/>
          <a:p>
            <a:pPr algn="l"/>
            <a:r>
              <a:rPr lang="en-US" sz="2000" dirty="0" smtClean="0"/>
              <a:t>Ratings, Votes, Reviews</a:t>
            </a:r>
            <a:endParaRPr lang="en-US" sz="2000" dirty="0"/>
          </a:p>
        </p:txBody>
      </p:sp>
    </p:spTree>
    <p:extLst>
      <p:ext uri="{BB962C8B-B14F-4D97-AF65-F5344CB8AC3E}">
        <p14:creationId xmlns:p14="http://schemas.microsoft.com/office/powerpoint/2010/main" val="721847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Explicit Data / Feedback - General</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24</a:t>
            </a:fld>
            <a:endParaRPr lang="en-US"/>
          </a:p>
        </p:txBody>
      </p:sp>
      <p:sp>
        <p:nvSpPr>
          <p:cNvPr id="9" name="TextBox 8"/>
          <p:cNvSpPr txBox="1"/>
          <p:nvPr/>
        </p:nvSpPr>
        <p:spPr>
          <a:xfrm>
            <a:off x="414337" y="1333500"/>
            <a:ext cx="7239000" cy="2400657"/>
          </a:xfrm>
          <a:prstGeom prst="rect">
            <a:avLst/>
          </a:prstGeom>
          <a:noFill/>
        </p:spPr>
        <p:txBody>
          <a:bodyPr wrap="square" rtlCol="0">
            <a:spAutoFit/>
          </a:bodyPr>
          <a:lstStyle/>
          <a:p>
            <a:pPr algn="l"/>
            <a:r>
              <a:rPr lang="en-US" sz="3000" b="1" dirty="0">
                <a:latin typeface="PFDinTextCompPro-Italic"/>
                <a:cs typeface="PFDinTextCompPro-Italic"/>
              </a:rPr>
              <a:t>Explicit </a:t>
            </a:r>
            <a:r>
              <a:rPr lang="en-US" sz="3000" b="1" dirty="0" smtClean="0">
                <a:latin typeface="PFDinTextCompPro-Italic"/>
                <a:cs typeface="PFDinTextCompPro-Italic"/>
              </a:rPr>
              <a:t>Feedback</a:t>
            </a:r>
            <a:br>
              <a:rPr lang="en-US" sz="3000" b="1" dirty="0" smtClean="0">
                <a:latin typeface="PFDinTextCompPro-Italic"/>
                <a:cs typeface="PFDinTextCompPro-Italic"/>
              </a:rPr>
            </a:br>
            <a:endParaRPr lang="en-US" sz="3000" b="1" dirty="0" smtClean="0">
              <a:latin typeface="PFDinTextCompPro-Italic"/>
              <a:cs typeface="PFDinTextCompPro-Italic"/>
            </a:endParaRPr>
          </a:p>
          <a:p>
            <a:pPr marL="457200" indent="-457200" algn="l">
              <a:buFont typeface="Arial"/>
              <a:buChar char="•"/>
            </a:pPr>
            <a:r>
              <a:rPr lang="en-US" sz="3000" dirty="0" smtClean="0">
                <a:latin typeface="PFDinTextCompPro-Italic"/>
                <a:cs typeface="PFDinTextCompPro-Italic"/>
              </a:rPr>
              <a:t>Frequently in the form of ratings</a:t>
            </a:r>
          </a:p>
          <a:p>
            <a:pPr marL="457200" indent="-457200" algn="l">
              <a:buFont typeface="Arial"/>
              <a:buChar char="•"/>
            </a:pPr>
            <a:r>
              <a:rPr lang="en-US" sz="3000" dirty="0" smtClean="0">
                <a:latin typeface="PFDinTextCompPro-Italic"/>
                <a:cs typeface="PFDinTextCompPro-Italic"/>
              </a:rPr>
              <a:t>Granularly represents preferences</a:t>
            </a:r>
          </a:p>
          <a:p>
            <a:pPr marL="457200" indent="-457200" algn="l">
              <a:buFont typeface="Arial"/>
              <a:buChar char="•"/>
            </a:pPr>
            <a:r>
              <a:rPr lang="en-US" sz="3000" dirty="0" smtClean="0">
                <a:latin typeface="PFDinTextCompPro-Italic"/>
                <a:cs typeface="PFDinTextCompPro-Italic"/>
              </a:rPr>
              <a:t>Requires extra effort from the user</a:t>
            </a:r>
          </a:p>
        </p:txBody>
      </p:sp>
    </p:spTree>
    <p:extLst>
      <p:ext uri="{BB962C8B-B14F-4D97-AF65-F5344CB8AC3E}">
        <p14:creationId xmlns:p14="http://schemas.microsoft.com/office/powerpoint/2010/main" val="1382741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Explicit Data / Feedback - General</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25</a:t>
            </a:fld>
            <a:endParaRPr lang="en-US"/>
          </a:p>
        </p:txBody>
      </p:sp>
      <p:sp>
        <p:nvSpPr>
          <p:cNvPr id="9" name="TextBox 8"/>
          <p:cNvSpPr txBox="1"/>
          <p:nvPr/>
        </p:nvSpPr>
        <p:spPr>
          <a:xfrm>
            <a:off x="490537" y="1181100"/>
            <a:ext cx="7239000" cy="3231654"/>
          </a:xfrm>
          <a:prstGeom prst="rect">
            <a:avLst/>
          </a:prstGeom>
          <a:noFill/>
        </p:spPr>
        <p:txBody>
          <a:bodyPr wrap="square" rtlCol="0">
            <a:spAutoFit/>
          </a:bodyPr>
          <a:lstStyle/>
          <a:p>
            <a:pPr algn="l"/>
            <a:r>
              <a:rPr lang="en-US" sz="3000" b="1" dirty="0">
                <a:latin typeface="PFDinTextCompPro-Italic"/>
                <a:cs typeface="PFDinTextCompPro-Italic"/>
              </a:rPr>
              <a:t>Explicit </a:t>
            </a:r>
            <a:r>
              <a:rPr lang="en-US" sz="3000" b="1" dirty="0" smtClean="0">
                <a:latin typeface="PFDinTextCompPro-Italic"/>
                <a:cs typeface="PFDinTextCompPro-Italic"/>
              </a:rPr>
              <a:t>Feedback Questions</a:t>
            </a:r>
            <a:br>
              <a:rPr lang="en-US" sz="3000" b="1" dirty="0" smtClean="0">
                <a:latin typeface="PFDinTextCompPro-Italic"/>
                <a:cs typeface="PFDinTextCompPro-Italic"/>
              </a:rPr>
            </a:br>
            <a:endParaRPr lang="en-US" sz="3000" b="1" dirty="0" smtClean="0">
              <a:latin typeface="PFDinTextCompPro-Italic"/>
              <a:cs typeface="PFDinTextCompPro-Italic"/>
            </a:endParaRPr>
          </a:p>
          <a:p>
            <a:pPr marL="457200" indent="-457200" algn="l">
              <a:buFont typeface="Arial"/>
              <a:buChar char="•"/>
            </a:pPr>
            <a:r>
              <a:rPr lang="en-US" sz="2400" dirty="0" smtClean="0"/>
              <a:t>What </a:t>
            </a:r>
            <a:r>
              <a:rPr lang="en-US" sz="2400" dirty="0"/>
              <a:t>does a rating mean?</a:t>
            </a:r>
          </a:p>
          <a:p>
            <a:pPr marL="457200" indent="-457200" algn="l">
              <a:buFont typeface="Arial"/>
              <a:buChar char="•"/>
            </a:pPr>
            <a:r>
              <a:rPr lang="en-US" sz="2400" dirty="0" smtClean="0"/>
              <a:t>Do </a:t>
            </a:r>
            <a:r>
              <a:rPr lang="en-US" sz="2400" dirty="0"/>
              <a:t>user preferences change?</a:t>
            </a:r>
          </a:p>
          <a:p>
            <a:pPr marL="457200" indent="-457200" algn="l">
              <a:buFont typeface="Arial"/>
              <a:buChar char="•"/>
            </a:pPr>
            <a:r>
              <a:rPr lang="en-US" sz="2400" dirty="0" smtClean="0"/>
              <a:t>Is </a:t>
            </a:r>
            <a:r>
              <a:rPr lang="en-US" sz="2400" dirty="0"/>
              <a:t>what is known about the data accurate?</a:t>
            </a:r>
          </a:p>
          <a:p>
            <a:pPr marL="785813" lvl="1" indent="-457200" algn="l">
              <a:buFont typeface="Arial"/>
              <a:buChar char="•"/>
            </a:pPr>
            <a:r>
              <a:rPr lang="en-US" sz="2400" dirty="0" smtClean="0"/>
              <a:t>Is </a:t>
            </a:r>
            <a:r>
              <a:rPr lang="en-US" sz="2400" dirty="0"/>
              <a:t>what is collected reflect a preference at all?</a:t>
            </a:r>
          </a:p>
          <a:p>
            <a:pPr marL="785813" lvl="1" indent="-457200" algn="l">
              <a:buFont typeface="Arial"/>
              <a:buChar char="•"/>
            </a:pPr>
            <a:r>
              <a:rPr lang="en-US" sz="2400" dirty="0" smtClean="0"/>
              <a:t>Is </a:t>
            </a:r>
            <a:r>
              <a:rPr lang="en-US" sz="2400" dirty="0"/>
              <a:t>it representative to the goal or only reflective of a </a:t>
            </a:r>
            <a:r>
              <a:rPr lang="en-US" sz="2400" dirty="0" smtClean="0"/>
              <a:t>singular characteristic</a:t>
            </a:r>
            <a:r>
              <a:rPr lang="en-US" sz="2400" dirty="0"/>
              <a:t>? </a:t>
            </a:r>
            <a:endParaRPr lang="en-US" sz="2400" dirty="0" smtClean="0">
              <a:latin typeface="PFDinTextCompPro-Italic"/>
              <a:cs typeface="PFDinTextCompPro-Italic"/>
            </a:endParaRPr>
          </a:p>
        </p:txBody>
      </p:sp>
    </p:spTree>
    <p:extLst>
      <p:ext uri="{BB962C8B-B14F-4D97-AF65-F5344CB8AC3E}">
        <p14:creationId xmlns:p14="http://schemas.microsoft.com/office/powerpoint/2010/main" val="26958949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Explicit Data / Feedback - General</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26</a:t>
            </a:fld>
            <a:endParaRPr lang="en-US"/>
          </a:p>
        </p:txBody>
      </p:sp>
      <p:sp>
        <p:nvSpPr>
          <p:cNvPr id="9" name="TextBox 8"/>
          <p:cNvSpPr txBox="1"/>
          <p:nvPr/>
        </p:nvSpPr>
        <p:spPr>
          <a:xfrm>
            <a:off x="490537" y="1181100"/>
            <a:ext cx="7239000" cy="3231654"/>
          </a:xfrm>
          <a:prstGeom prst="rect">
            <a:avLst/>
          </a:prstGeom>
          <a:noFill/>
        </p:spPr>
        <p:txBody>
          <a:bodyPr wrap="square" rtlCol="0">
            <a:spAutoFit/>
          </a:bodyPr>
          <a:lstStyle/>
          <a:p>
            <a:pPr algn="l"/>
            <a:r>
              <a:rPr lang="en-US" sz="3000" b="1" dirty="0">
                <a:latin typeface="PFDinTextCompPro-Italic"/>
                <a:cs typeface="PFDinTextCompPro-Italic"/>
              </a:rPr>
              <a:t>Explicit </a:t>
            </a:r>
            <a:r>
              <a:rPr lang="en-US" sz="3000" b="1" dirty="0" smtClean="0">
                <a:latin typeface="PFDinTextCompPro-Italic"/>
                <a:cs typeface="PFDinTextCompPro-Italic"/>
              </a:rPr>
              <a:t>Feedback - Considerations</a:t>
            </a:r>
            <a:br>
              <a:rPr lang="en-US" sz="3000" b="1" dirty="0" smtClean="0">
                <a:latin typeface="PFDinTextCompPro-Italic"/>
                <a:cs typeface="PFDinTextCompPro-Italic"/>
              </a:rPr>
            </a:br>
            <a:endParaRPr lang="en-US" sz="3000" b="1" dirty="0" smtClean="0">
              <a:latin typeface="PFDinTextCompPro-Italic"/>
              <a:cs typeface="PFDinTextCompPro-Italic"/>
            </a:endParaRPr>
          </a:p>
          <a:p>
            <a:pPr marL="457200" indent="-457200" algn="l">
              <a:buFont typeface="Arial"/>
              <a:buChar char="•"/>
            </a:pPr>
            <a:r>
              <a:rPr lang="en-US" sz="2400" dirty="0" smtClean="0"/>
              <a:t>Consistent scale for all ratings</a:t>
            </a:r>
          </a:p>
          <a:p>
            <a:pPr marL="457200" indent="-457200" algn="l">
              <a:buFont typeface="Arial"/>
              <a:buChar char="•"/>
            </a:pPr>
            <a:r>
              <a:rPr lang="en-US" sz="2400" dirty="0" smtClean="0"/>
              <a:t>Can ratings be skewed by self/selection-bias</a:t>
            </a:r>
            <a:endParaRPr lang="en-US" sz="2400" dirty="0"/>
          </a:p>
          <a:p>
            <a:pPr marL="457200" indent="-457200" algn="l">
              <a:buFont typeface="Arial"/>
              <a:buChar char="•"/>
            </a:pPr>
            <a:r>
              <a:rPr lang="en-US" sz="2400" dirty="0" smtClean="0"/>
              <a:t>Consider the ephemeral nature of preferences</a:t>
            </a:r>
            <a:endParaRPr lang="en-US" sz="2400" dirty="0"/>
          </a:p>
          <a:p>
            <a:pPr marL="457200" indent="-457200" algn="l">
              <a:buFont typeface="Arial"/>
              <a:buChar char="•"/>
            </a:pPr>
            <a:r>
              <a:rPr lang="en-US" sz="2400" dirty="0" smtClean="0"/>
              <a:t>When the data was collected</a:t>
            </a:r>
            <a:endParaRPr lang="en-US" sz="2400" dirty="0"/>
          </a:p>
          <a:p>
            <a:pPr marL="785813" lvl="1" indent="-457200" algn="l">
              <a:buFont typeface="Arial"/>
              <a:buChar char="•"/>
            </a:pPr>
            <a:r>
              <a:rPr lang="en-US" sz="2400" dirty="0" smtClean="0"/>
              <a:t>Before or after experience</a:t>
            </a:r>
            <a:endParaRPr lang="en-US" sz="2400" dirty="0"/>
          </a:p>
          <a:p>
            <a:pPr marL="457200" indent="-457200" algn="l">
              <a:buFont typeface="Arial"/>
              <a:buChar char="•"/>
            </a:pPr>
            <a:r>
              <a:rPr lang="en-US" sz="2400" dirty="0" smtClean="0"/>
              <a:t>Context of presentation</a:t>
            </a:r>
          </a:p>
        </p:txBody>
      </p:sp>
    </p:spTree>
    <p:extLst>
      <p:ext uri="{BB962C8B-B14F-4D97-AF65-F5344CB8AC3E}">
        <p14:creationId xmlns:p14="http://schemas.microsoft.com/office/powerpoint/2010/main" val="3607189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Implicit Data / Feedback - General</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27</a:t>
            </a:fld>
            <a:endParaRPr lang="en-US"/>
          </a:p>
        </p:txBody>
      </p:sp>
      <p:pic>
        <p:nvPicPr>
          <p:cNvPr id="2" name="Picture 1"/>
          <p:cNvPicPr>
            <a:picLocks noChangeAspect="1"/>
          </p:cNvPicPr>
          <p:nvPr/>
        </p:nvPicPr>
        <p:blipFill>
          <a:blip r:embed="rId3"/>
          <a:stretch>
            <a:fillRect/>
          </a:stretch>
        </p:blipFill>
        <p:spPr>
          <a:xfrm>
            <a:off x="490537" y="2247900"/>
            <a:ext cx="4284529" cy="1905000"/>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stretch>
            <a:fillRect/>
          </a:stretch>
        </p:blipFill>
        <p:spPr>
          <a:xfrm>
            <a:off x="5443537" y="1866900"/>
            <a:ext cx="3035070" cy="2284054"/>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1328737" y="4305300"/>
            <a:ext cx="2625639" cy="584776"/>
          </a:xfrm>
          <a:prstGeom prst="rect">
            <a:avLst/>
          </a:prstGeom>
          <a:noFill/>
        </p:spPr>
        <p:txBody>
          <a:bodyPr wrap="none" rtlCol="0">
            <a:spAutoFit/>
          </a:bodyPr>
          <a:lstStyle/>
          <a:p>
            <a:r>
              <a:rPr lang="en-US" sz="3200" dirty="0" smtClean="0"/>
              <a:t>Order History</a:t>
            </a:r>
            <a:endParaRPr lang="en-US" sz="3200" dirty="0"/>
          </a:p>
        </p:txBody>
      </p:sp>
      <p:sp>
        <p:nvSpPr>
          <p:cNvPr id="10" name="TextBox 9"/>
          <p:cNvSpPr txBox="1"/>
          <p:nvPr/>
        </p:nvSpPr>
        <p:spPr>
          <a:xfrm>
            <a:off x="5672137" y="4305300"/>
            <a:ext cx="2640466" cy="584776"/>
          </a:xfrm>
          <a:prstGeom prst="rect">
            <a:avLst/>
          </a:prstGeom>
          <a:noFill/>
        </p:spPr>
        <p:txBody>
          <a:bodyPr wrap="none" rtlCol="0">
            <a:spAutoFit/>
          </a:bodyPr>
          <a:lstStyle/>
          <a:p>
            <a:r>
              <a:rPr lang="en-US" sz="3200" dirty="0" smtClean="0"/>
              <a:t>Session Length</a:t>
            </a:r>
            <a:endParaRPr lang="en-US" sz="3200" dirty="0"/>
          </a:p>
        </p:txBody>
      </p:sp>
      <p:sp>
        <p:nvSpPr>
          <p:cNvPr id="6" name="TextBox 5"/>
          <p:cNvSpPr txBox="1"/>
          <p:nvPr/>
        </p:nvSpPr>
        <p:spPr>
          <a:xfrm>
            <a:off x="490537" y="1181100"/>
            <a:ext cx="3959400" cy="738664"/>
          </a:xfrm>
          <a:prstGeom prst="rect">
            <a:avLst/>
          </a:prstGeom>
          <a:noFill/>
        </p:spPr>
        <p:txBody>
          <a:bodyPr wrap="none" rtlCol="0">
            <a:spAutoFit/>
          </a:bodyPr>
          <a:lstStyle/>
          <a:p>
            <a:r>
              <a:rPr lang="en-US" dirty="0" smtClean="0"/>
              <a:t>Implicit Examples</a:t>
            </a:r>
            <a:endParaRPr lang="en-US" dirty="0"/>
          </a:p>
        </p:txBody>
      </p:sp>
    </p:spTree>
    <p:extLst>
      <p:ext uri="{BB962C8B-B14F-4D97-AF65-F5344CB8AC3E}">
        <p14:creationId xmlns:p14="http://schemas.microsoft.com/office/powerpoint/2010/main" val="20353002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Implicit Data / Feedback - General</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28</a:t>
            </a:fld>
            <a:endParaRPr lang="en-US"/>
          </a:p>
        </p:txBody>
      </p:sp>
      <p:sp>
        <p:nvSpPr>
          <p:cNvPr id="5" name="TextBox 4"/>
          <p:cNvSpPr txBox="1"/>
          <p:nvPr/>
        </p:nvSpPr>
        <p:spPr>
          <a:xfrm>
            <a:off x="876792" y="4305300"/>
            <a:ext cx="3529532" cy="584776"/>
          </a:xfrm>
          <a:prstGeom prst="rect">
            <a:avLst/>
          </a:prstGeom>
          <a:noFill/>
        </p:spPr>
        <p:txBody>
          <a:bodyPr wrap="none" rtlCol="0">
            <a:spAutoFit/>
          </a:bodyPr>
          <a:lstStyle/>
          <a:p>
            <a:r>
              <a:rPr lang="en-US" sz="3200" dirty="0" smtClean="0"/>
              <a:t>Engagement Metrics</a:t>
            </a:r>
            <a:endParaRPr lang="en-US" sz="3200" dirty="0"/>
          </a:p>
        </p:txBody>
      </p:sp>
      <p:sp>
        <p:nvSpPr>
          <p:cNvPr id="10" name="TextBox 9"/>
          <p:cNvSpPr txBox="1"/>
          <p:nvPr/>
        </p:nvSpPr>
        <p:spPr>
          <a:xfrm>
            <a:off x="5672137" y="4305300"/>
            <a:ext cx="2640466" cy="584776"/>
          </a:xfrm>
          <a:prstGeom prst="rect">
            <a:avLst/>
          </a:prstGeom>
          <a:noFill/>
        </p:spPr>
        <p:txBody>
          <a:bodyPr wrap="none" rtlCol="0">
            <a:spAutoFit/>
          </a:bodyPr>
          <a:lstStyle/>
          <a:p>
            <a:r>
              <a:rPr lang="en-US" sz="3200" dirty="0" smtClean="0"/>
              <a:t>Session Length</a:t>
            </a:r>
            <a:endParaRPr lang="en-US" sz="3200" dirty="0"/>
          </a:p>
        </p:txBody>
      </p:sp>
      <p:sp>
        <p:nvSpPr>
          <p:cNvPr id="6" name="TextBox 5"/>
          <p:cNvSpPr txBox="1"/>
          <p:nvPr/>
        </p:nvSpPr>
        <p:spPr>
          <a:xfrm>
            <a:off x="490537" y="1181100"/>
            <a:ext cx="3959400" cy="738664"/>
          </a:xfrm>
          <a:prstGeom prst="rect">
            <a:avLst/>
          </a:prstGeom>
          <a:noFill/>
        </p:spPr>
        <p:txBody>
          <a:bodyPr wrap="none" rtlCol="0">
            <a:spAutoFit/>
          </a:bodyPr>
          <a:lstStyle/>
          <a:p>
            <a:r>
              <a:rPr lang="en-US" dirty="0" smtClean="0"/>
              <a:t>Implicit Examples</a:t>
            </a:r>
            <a:endParaRPr lang="en-US" dirty="0"/>
          </a:p>
        </p:txBody>
      </p:sp>
      <p:pic>
        <p:nvPicPr>
          <p:cNvPr id="9" name="Picture 8"/>
          <p:cNvPicPr>
            <a:picLocks noChangeAspect="1"/>
          </p:cNvPicPr>
          <p:nvPr/>
        </p:nvPicPr>
        <p:blipFill>
          <a:blip r:embed="rId3"/>
          <a:stretch>
            <a:fillRect/>
          </a:stretch>
        </p:blipFill>
        <p:spPr>
          <a:xfrm>
            <a:off x="5443537" y="1866900"/>
            <a:ext cx="3048000" cy="2349731"/>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4"/>
          <a:stretch>
            <a:fillRect/>
          </a:stretch>
        </p:blipFill>
        <p:spPr>
          <a:xfrm>
            <a:off x="795337" y="2095500"/>
            <a:ext cx="3709481" cy="2133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16498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Explicit Data / Feedback - General</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29</a:t>
            </a:fld>
            <a:endParaRPr lang="en-US"/>
          </a:p>
        </p:txBody>
      </p:sp>
      <p:sp>
        <p:nvSpPr>
          <p:cNvPr id="9" name="TextBox 8"/>
          <p:cNvSpPr txBox="1"/>
          <p:nvPr/>
        </p:nvSpPr>
        <p:spPr>
          <a:xfrm>
            <a:off x="414337" y="1181100"/>
            <a:ext cx="8458200" cy="3785652"/>
          </a:xfrm>
          <a:prstGeom prst="rect">
            <a:avLst/>
          </a:prstGeom>
          <a:noFill/>
        </p:spPr>
        <p:txBody>
          <a:bodyPr wrap="square" rtlCol="0">
            <a:spAutoFit/>
          </a:bodyPr>
          <a:lstStyle/>
          <a:p>
            <a:r>
              <a:rPr lang="en-US" sz="3000" b="1" dirty="0" smtClean="0">
                <a:latin typeface="PFDinTextCompPro-Italic"/>
                <a:cs typeface="PFDinTextCompPro-Italic"/>
              </a:rPr>
              <a:t>Implicit Feedback</a:t>
            </a:r>
            <a:br>
              <a:rPr lang="en-US" sz="3000" b="1" dirty="0" smtClean="0">
                <a:latin typeface="PFDinTextCompPro-Italic"/>
                <a:cs typeface="PFDinTextCompPro-Italic"/>
              </a:rPr>
            </a:br>
            <a:endParaRPr lang="en-US" sz="3000" b="1" dirty="0" smtClean="0">
              <a:latin typeface="PFDinTextCompPro-Italic"/>
              <a:cs typeface="PFDinTextCompPro-Italic"/>
            </a:endParaRPr>
          </a:p>
          <a:p>
            <a:pPr algn="l"/>
            <a:r>
              <a:rPr lang="en-US" sz="2000" dirty="0" smtClean="0">
                <a:latin typeface="+mj-lt"/>
              </a:rPr>
              <a:t>It’s still possible to make recommendations when no rating data is explicitly collected from a user.</a:t>
            </a:r>
            <a:br>
              <a:rPr lang="en-US" sz="2000" dirty="0" smtClean="0">
                <a:latin typeface="+mj-lt"/>
              </a:rPr>
            </a:br>
            <a:r>
              <a:rPr lang="en-US" sz="2000" dirty="0" smtClean="0">
                <a:latin typeface="+mj-lt"/>
              </a:rPr>
              <a:t/>
            </a:r>
            <a:br>
              <a:rPr lang="en-US" sz="2000" dirty="0" smtClean="0">
                <a:latin typeface="+mj-lt"/>
              </a:rPr>
            </a:br>
            <a:r>
              <a:rPr lang="en-US" sz="2000" dirty="0" smtClean="0">
                <a:latin typeface="+mj-lt"/>
              </a:rPr>
              <a:t>The </a:t>
            </a:r>
            <a:r>
              <a:rPr lang="en-US" sz="2000" dirty="0">
                <a:latin typeface="+mj-lt"/>
              </a:rPr>
              <a:t>goal is to convert user behavior into user preferences, but it </a:t>
            </a:r>
            <a:r>
              <a:rPr lang="en-US" sz="2000" dirty="0" smtClean="0">
                <a:latin typeface="+mj-lt"/>
              </a:rPr>
              <a:t>entails one challenge:   </a:t>
            </a:r>
            <a:r>
              <a:rPr lang="en-US" sz="2000" dirty="0">
                <a:latin typeface="+mj-lt"/>
              </a:rPr>
              <a:t>H</a:t>
            </a:r>
            <a:r>
              <a:rPr lang="en-US" sz="2000" dirty="0" smtClean="0">
                <a:latin typeface="+mj-lt"/>
              </a:rPr>
              <a:t>ow </a:t>
            </a:r>
            <a:r>
              <a:rPr lang="en-US" sz="2000" dirty="0">
                <a:latin typeface="+mj-lt"/>
              </a:rPr>
              <a:t>exactly does one infer preference based on actions in a system? This can be a difficult question to answer.</a:t>
            </a:r>
            <a:endParaRPr lang="en-US" sz="2000" dirty="0" smtClean="0">
              <a:latin typeface="+mj-lt"/>
              <a:cs typeface="PFDinTextCompPro-Italic"/>
            </a:endParaRPr>
          </a:p>
          <a:p>
            <a:pPr algn="l"/>
            <a:endParaRPr lang="en-US" sz="3000" dirty="0">
              <a:latin typeface="PFDinTextCompPro-Italic"/>
              <a:cs typeface="PFDinTextCompPro-Italic"/>
            </a:endParaRPr>
          </a:p>
          <a:p>
            <a:pPr algn="l"/>
            <a:endParaRPr lang="en-US" sz="3000" dirty="0" smtClean="0">
              <a:latin typeface="PFDinTextCompPro-Italic"/>
              <a:cs typeface="PFDinTextCompPro-Italic"/>
            </a:endParaRPr>
          </a:p>
        </p:txBody>
      </p:sp>
    </p:spTree>
    <p:extLst>
      <p:ext uri="{BB962C8B-B14F-4D97-AF65-F5344CB8AC3E}">
        <p14:creationId xmlns:p14="http://schemas.microsoft.com/office/powerpoint/2010/main" val="21409822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Recommendation systems</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a:t>
            </a:fld>
            <a:endParaRPr lang="en-US"/>
          </a:p>
        </p:txBody>
      </p:sp>
      <p:sp>
        <p:nvSpPr>
          <p:cNvPr id="9" name="TextBox 8"/>
          <p:cNvSpPr txBox="1"/>
          <p:nvPr/>
        </p:nvSpPr>
        <p:spPr>
          <a:xfrm>
            <a:off x="566737" y="952500"/>
            <a:ext cx="8382000" cy="1938992"/>
          </a:xfrm>
          <a:prstGeom prst="rect">
            <a:avLst/>
          </a:prstGeom>
          <a:noFill/>
        </p:spPr>
        <p:txBody>
          <a:bodyPr wrap="square" rtlCol="0">
            <a:spAutoFit/>
          </a:bodyPr>
          <a:lstStyle/>
          <a:p>
            <a:pPr algn="l"/>
            <a:r>
              <a:rPr lang="en-US" sz="3000" dirty="0">
                <a:latin typeface="PFDinTextCompPro-Italic"/>
                <a:cs typeface="PFDinTextCompPro-Italic"/>
              </a:rPr>
              <a:t>A</a:t>
            </a:r>
            <a:r>
              <a:rPr lang="en-US" sz="3000" dirty="0" smtClean="0">
                <a:latin typeface="PFDinTextCompPro-Italic"/>
                <a:cs typeface="PFDinTextCompPro-Italic"/>
              </a:rPr>
              <a:t> </a:t>
            </a:r>
            <a:r>
              <a:rPr lang="en-US" sz="3000" dirty="0" smtClean="0">
                <a:latin typeface="PFDinTextCompPro-Medium"/>
                <a:cs typeface="PFDinTextCompPro-Medium"/>
              </a:rPr>
              <a:t>recommendation system</a:t>
            </a:r>
            <a:r>
              <a:rPr lang="en-US" sz="3000" dirty="0" smtClean="0">
                <a:latin typeface="PFDinTextCompPro-Italic"/>
                <a:cs typeface="PFDinTextCompPro-Italic"/>
              </a:rPr>
              <a:t> aims to match users to products/items/brand/</a:t>
            </a:r>
            <a:r>
              <a:rPr lang="en-US" sz="3000" dirty="0" err="1" smtClean="0">
                <a:latin typeface="PFDinTextCompPro-Italic"/>
                <a:cs typeface="PFDinTextCompPro-Italic"/>
              </a:rPr>
              <a:t>etc</a:t>
            </a:r>
            <a:r>
              <a:rPr lang="en-US" sz="3000" dirty="0" smtClean="0">
                <a:latin typeface="PFDinTextCompPro-Italic"/>
                <a:cs typeface="PFDinTextCompPro-Italic"/>
              </a:rPr>
              <a:t> that they likely haven’t experienced yet and/or predict a users preference based on past observations.</a:t>
            </a:r>
          </a:p>
        </p:txBody>
      </p:sp>
    </p:spTree>
    <p:extLst>
      <p:ext uri="{BB962C8B-B14F-4D97-AF65-F5344CB8AC3E}">
        <p14:creationId xmlns:p14="http://schemas.microsoft.com/office/powerpoint/2010/main" val="30815580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Explicit Data / Feedback - General</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30</a:t>
            </a:fld>
            <a:endParaRPr lang="en-US"/>
          </a:p>
        </p:txBody>
      </p:sp>
      <p:sp>
        <p:nvSpPr>
          <p:cNvPr id="9" name="TextBox 8"/>
          <p:cNvSpPr txBox="1"/>
          <p:nvPr/>
        </p:nvSpPr>
        <p:spPr>
          <a:xfrm>
            <a:off x="414337" y="1181100"/>
            <a:ext cx="8458200" cy="2400657"/>
          </a:xfrm>
          <a:prstGeom prst="rect">
            <a:avLst/>
          </a:prstGeom>
          <a:noFill/>
        </p:spPr>
        <p:txBody>
          <a:bodyPr wrap="square" rtlCol="0">
            <a:spAutoFit/>
          </a:bodyPr>
          <a:lstStyle/>
          <a:p>
            <a:r>
              <a:rPr lang="en-US" sz="3000" b="1" dirty="0" smtClean="0">
                <a:latin typeface="PFDinTextCompPro-Italic"/>
                <a:cs typeface="PFDinTextCompPro-Italic"/>
              </a:rPr>
              <a:t>Implicit Feedback</a:t>
            </a:r>
            <a:br>
              <a:rPr lang="en-US" sz="3000" b="1" dirty="0" smtClean="0">
                <a:latin typeface="PFDinTextCompPro-Italic"/>
                <a:cs typeface="PFDinTextCompPro-Italic"/>
              </a:rPr>
            </a:br>
            <a:endParaRPr lang="en-US" sz="3000" b="1"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a:latin typeface="PFDinTextCompPro-Italic"/>
              <a:cs typeface="PFDinTextCompPro-Italic"/>
            </a:endParaRPr>
          </a:p>
          <a:p>
            <a:pPr algn="l"/>
            <a:endParaRPr lang="en-US" sz="3000" dirty="0" smtClean="0">
              <a:latin typeface="PFDinTextCompPro-Italic"/>
              <a:cs typeface="PFDinTextCompPro-Italic"/>
            </a:endParaRPr>
          </a:p>
        </p:txBody>
      </p:sp>
      <p:sp>
        <p:nvSpPr>
          <p:cNvPr id="3" name="TextBox 2"/>
          <p:cNvSpPr txBox="1"/>
          <p:nvPr/>
        </p:nvSpPr>
        <p:spPr>
          <a:xfrm>
            <a:off x="4986337" y="2781300"/>
            <a:ext cx="4057233" cy="738664"/>
          </a:xfrm>
          <a:prstGeom prst="rect">
            <a:avLst/>
          </a:prstGeom>
          <a:noFill/>
        </p:spPr>
        <p:txBody>
          <a:bodyPr wrap="none" rtlCol="0">
            <a:spAutoFit/>
          </a:bodyPr>
          <a:lstStyle/>
          <a:p>
            <a:r>
              <a:rPr lang="en-US" dirty="0" smtClean="0"/>
              <a:t>There’s tons of it!</a:t>
            </a:r>
            <a:endParaRPr lang="en-US" dirty="0"/>
          </a:p>
        </p:txBody>
      </p:sp>
      <p:pic>
        <p:nvPicPr>
          <p:cNvPr id="5" name="Picture 4"/>
          <p:cNvPicPr>
            <a:picLocks noChangeAspect="1"/>
          </p:cNvPicPr>
          <p:nvPr/>
        </p:nvPicPr>
        <p:blipFill>
          <a:blip r:embed="rId3"/>
          <a:stretch>
            <a:fillRect/>
          </a:stretch>
        </p:blipFill>
        <p:spPr>
          <a:xfrm>
            <a:off x="566737" y="2095500"/>
            <a:ext cx="3955260" cy="2641600"/>
          </a:xfrm>
          <a:prstGeom prst="rect">
            <a:avLst/>
          </a:prstGeom>
        </p:spPr>
      </p:pic>
    </p:spTree>
    <p:extLst>
      <p:ext uri="{BB962C8B-B14F-4D97-AF65-F5344CB8AC3E}">
        <p14:creationId xmlns:p14="http://schemas.microsoft.com/office/powerpoint/2010/main" val="1611020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Implicit Data </a:t>
            </a:r>
            <a:r>
              <a:rPr lang="en-US" dirty="0"/>
              <a:t>/ Feedback - General</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31</a:t>
            </a:fld>
            <a:endParaRPr lang="en-US"/>
          </a:p>
        </p:txBody>
      </p:sp>
      <p:sp>
        <p:nvSpPr>
          <p:cNvPr id="9" name="TextBox 8"/>
          <p:cNvSpPr txBox="1"/>
          <p:nvPr/>
        </p:nvSpPr>
        <p:spPr>
          <a:xfrm>
            <a:off x="490537" y="1333500"/>
            <a:ext cx="8458200" cy="553998"/>
          </a:xfrm>
          <a:prstGeom prst="rect">
            <a:avLst/>
          </a:prstGeom>
          <a:noFill/>
        </p:spPr>
        <p:txBody>
          <a:bodyPr wrap="square" rtlCol="0">
            <a:spAutoFit/>
          </a:bodyPr>
          <a:lstStyle/>
          <a:p>
            <a:pPr algn="l"/>
            <a:r>
              <a:rPr lang="en-US" sz="3000" dirty="0" smtClean="0">
                <a:latin typeface="PFDinTextCompPro-Italic"/>
                <a:cs typeface="PFDinTextCompPro-Italic"/>
              </a:rPr>
              <a:t>Implicit feedback is everywhere.</a:t>
            </a:r>
          </a:p>
        </p:txBody>
      </p:sp>
      <p:graphicFrame>
        <p:nvGraphicFramePr>
          <p:cNvPr id="5" name="Table 4"/>
          <p:cNvGraphicFramePr>
            <a:graphicFrameLocks noGrp="1"/>
          </p:cNvGraphicFramePr>
          <p:nvPr>
            <p:extLst>
              <p:ext uri="{D42A27DB-BD31-4B8C-83A1-F6EECF244321}">
                <p14:modId xmlns:p14="http://schemas.microsoft.com/office/powerpoint/2010/main" val="425939358"/>
              </p:ext>
            </p:extLst>
          </p:nvPr>
        </p:nvGraphicFramePr>
        <p:xfrm>
          <a:off x="566737" y="2324100"/>
          <a:ext cx="8305800" cy="2453640"/>
        </p:xfrm>
        <a:graphic>
          <a:graphicData uri="http://schemas.openxmlformats.org/drawingml/2006/table">
            <a:tbl>
              <a:tblPr firstRow="1" bandRow="1">
                <a:tableStyleId>{7E9639D4-E3E2-4D34-9284-5A2195B3D0D7}</a:tableStyleId>
              </a:tblPr>
              <a:tblGrid>
                <a:gridCol w="2251105"/>
                <a:gridCol w="2092295"/>
                <a:gridCol w="2057400"/>
                <a:gridCol w="1905000"/>
              </a:tblGrid>
              <a:tr h="2453640">
                <a:tc>
                  <a:txBody>
                    <a:bodyPr/>
                    <a:lstStyle/>
                    <a:p>
                      <a:pPr marL="285750" indent="-285750">
                        <a:buFont typeface="Arial"/>
                        <a:buChar char="•"/>
                      </a:pPr>
                      <a:endParaRPr lang="en-US" dirty="0" smtClean="0"/>
                    </a:p>
                    <a:p>
                      <a:pPr marL="285750" indent="-285750">
                        <a:buFont typeface="Arial"/>
                        <a:buChar char="•"/>
                      </a:pPr>
                      <a:r>
                        <a:rPr lang="en-US" dirty="0" smtClean="0"/>
                        <a:t>Email</a:t>
                      </a:r>
                      <a:r>
                        <a:rPr lang="en-US" baseline="0" dirty="0" smtClean="0"/>
                        <a:t> impressions</a:t>
                      </a:r>
                    </a:p>
                    <a:p>
                      <a:pPr marL="285750" indent="-285750">
                        <a:buFont typeface="Arial"/>
                        <a:buChar char="•"/>
                      </a:pPr>
                      <a:r>
                        <a:rPr lang="en-US" baseline="0" dirty="0" smtClean="0"/>
                        <a:t>Email click-</a:t>
                      </a:r>
                      <a:r>
                        <a:rPr lang="en-US" baseline="0" dirty="0" err="1" smtClean="0"/>
                        <a:t>throughs</a:t>
                      </a:r>
                      <a:endParaRPr lang="en-US" baseline="0" dirty="0" smtClean="0"/>
                    </a:p>
                    <a:p>
                      <a:pPr marL="285750" marR="0" indent="-285750" algn="l" defTabSz="329138" rtl="0" eaLnBrk="1" fontAlgn="auto" latinLnBrk="0" hangingPunct="1">
                        <a:lnSpc>
                          <a:spcPct val="100000"/>
                        </a:lnSpc>
                        <a:spcBef>
                          <a:spcPts val="0"/>
                        </a:spcBef>
                        <a:spcAft>
                          <a:spcPts val="0"/>
                        </a:spcAft>
                        <a:buClrTx/>
                        <a:buSzTx/>
                        <a:buFont typeface="Arial"/>
                        <a:buChar char="•"/>
                        <a:tabLst/>
                        <a:defRPr/>
                      </a:pPr>
                      <a:r>
                        <a:rPr lang="en-US" baseline="0" dirty="0" smtClean="0"/>
                        <a:t>Conversions</a:t>
                      </a:r>
                    </a:p>
                    <a:p>
                      <a:pPr marL="285750" marR="0" indent="-285750" algn="l" defTabSz="329138" rtl="0" eaLnBrk="1" fontAlgn="auto" latinLnBrk="0" hangingPunct="1">
                        <a:lnSpc>
                          <a:spcPct val="100000"/>
                        </a:lnSpc>
                        <a:spcBef>
                          <a:spcPts val="0"/>
                        </a:spcBef>
                        <a:spcAft>
                          <a:spcPts val="0"/>
                        </a:spcAft>
                        <a:buClrTx/>
                        <a:buSzTx/>
                        <a:buFont typeface="Arial"/>
                        <a:buChar char="•"/>
                        <a:tabLst/>
                        <a:defRPr/>
                      </a:pPr>
                      <a:r>
                        <a:rPr lang="en-US" baseline="0" dirty="0" smtClean="0"/>
                        <a:t>Demographic</a:t>
                      </a:r>
                    </a:p>
                    <a:p>
                      <a:pPr marL="285750" indent="-285750">
                        <a:buFont typeface="Arial"/>
                        <a:buChar char="•"/>
                      </a:pPr>
                      <a:r>
                        <a:rPr lang="en-US" baseline="0" dirty="0" smtClean="0"/>
                        <a:t>Session lengths</a:t>
                      </a:r>
                    </a:p>
                    <a:p>
                      <a:pPr marL="285750" indent="-285750">
                        <a:buFont typeface="Arial"/>
                        <a:buChar char="•"/>
                      </a:pPr>
                      <a:r>
                        <a:rPr lang="en-US" baseline="0" dirty="0" smtClean="0"/>
                        <a:t>Login attempts</a:t>
                      </a:r>
                    </a:p>
                    <a:p>
                      <a:pPr marL="285750" indent="-285750">
                        <a:buFont typeface="Arial"/>
                        <a:buChar char="•"/>
                      </a:pPr>
                      <a:r>
                        <a:rPr lang="en-US" baseline="0" dirty="0" smtClean="0"/>
                        <a:t>Track plays</a:t>
                      </a:r>
                    </a:p>
                    <a:p>
                      <a:pPr marL="285750" indent="-285750">
                        <a:buFont typeface="Arial"/>
                        <a:buChar char="•"/>
                      </a:pPr>
                      <a:r>
                        <a:rPr lang="en-US" baseline="0" dirty="0" smtClean="0"/>
                        <a:t>Money spent</a:t>
                      </a:r>
                    </a:p>
                  </a:txBody>
                  <a:tcPr/>
                </a:tc>
                <a:tc>
                  <a:txBody>
                    <a:bodyPr/>
                    <a:lstStyle/>
                    <a:p>
                      <a:pPr marL="285750" indent="-285750">
                        <a:buFont typeface="Arial"/>
                        <a:buChar char="•"/>
                      </a:pPr>
                      <a:endParaRPr lang="en-US" dirty="0" smtClean="0"/>
                    </a:p>
                    <a:p>
                      <a:pPr marL="285750" indent="-285750">
                        <a:buFont typeface="Arial"/>
                        <a:buChar char="•"/>
                      </a:pPr>
                      <a:r>
                        <a:rPr lang="en-US" dirty="0" smtClean="0"/>
                        <a:t>Ad</a:t>
                      </a:r>
                      <a:r>
                        <a:rPr lang="en-US" baseline="0" dirty="0" smtClean="0"/>
                        <a:t> impressions</a:t>
                      </a:r>
                    </a:p>
                    <a:p>
                      <a:pPr marL="285750" indent="-285750">
                        <a:buFont typeface="Arial"/>
                        <a:buChar char="•"/>
                      </a:pPr>
                      <a:r>
                        <a:rPr lang="en-US" baseline="0" dirty="0" smtClean="0"/>
                        <a:t>Ad clicks</a:t>
                      </a:r>
                    </a:p>
                    <a:p>
                      <a:pPr marL="285750" indent="-285750">
                        <a:buFont typeface="Arial"/>
                        <a:buChar char="•"/>
                      </a:pPr>
                      <a:r>
                        <a:rPr lang="en-US" baseline="0" dirty="0" smtClean="0"/>
                        <a:t>Ad click-purchase</a:t>
                      </a:r>
                    </a:p>
                    <a:p>
                      <a:pPr marL="285750" indent="-285750">
                        <a:buFont typeface="Arial"/>
                        <a:buChar char="•"/>
                      </a:pPr>
                      <a:r>
                        <a:rPr lang="en-US" baseline="0" dirty="0" smtClean="0"/>
                        <a:t>Web “click depth”</a:t>
                      </a:r>
                    </a:p>
                    <a:p>
                      <a:pPr marL="285750" indent="-285750">
                        <a:buFont typeface="Arial"/>
                        <a:buChar char="•"/>
                      </a:pPr>
                      <a:r>
                        <a:rPr lang="en-US" baseline="0" dirty="0" smtClean="0"/>
                        <a:t># of swipes</a:t>
                      </a:r>
                    </a:p>
                    <a:p>
                      <a:pPr marL="285750" indent="-285750">
                        <a:buFont typeface="Arial"/>
                        <a:buChar char="•"/>
                      </a:pPr>
                      <a:r>
                        <a:rPr lang="en-US" baseline="0" dirty="0" smtClean="0"/>
                        <a:t>Profile views</a:t>
                      </a:r>
                    </a:p>
                    <a:p>
                      <a:pPr marL="285750" indent="-285750">
                        <a:buFont typeface="Arial"/>
                        <a:buChar char="•"/>
                      </a:pPr>
                      <a:r>
                        <a:rPr lang="en-US" baseline="0" dirty="0" smtClean="0"/>
                        <a:t>Message initiations</a:t>
                      </a:r>
                    </a:p>
                    <a:p>
                      <a:pPr marL="285750" indent="-285750">
                        <a:buFont typeface="Arial"/>
                        <a:buChar char="•"/>
                      </a:pPr>
                      <a:r>
                        <a:rPr lang="en-US" baseline="0" dirty="0" smtClean="0"/>
                        <a:t>Poll Votes</a:t>
                      </a:r>
                      <a:endParaRPr lang="en-US" dirty="0"/>
                    </a:p>
                  </a:txBody>
                  <a:tcPr/>
                </a:tc>
                <a:tc>
                  <a:txBody>
                    <a:bodyPr/>
                    <a:lstStyle/>
                    <a:p>
                      <a:pPr marL="285750" indent="-285750">
                        <a:buFont typeface="Arial"/>
                        <a:buChar char="•"/>
                      </a:pPr>
                      <a:endParaRPr lang="en-US" dirty="0" smtClean="0"/>
                    </a:p>
                    <a:p>
                      <a:pPr marL="285750" indent="-285750">
                        <a:buFont typeface="Arial"/>
                        <a:buChar char="•"/>
                      </a:pPr>
                      <a:r>
                        <a:rPr lang="en-US" dirty="0" smtClean="0"/>
                        <a:t>Friend / </a:t>
                      </a:r>
                      <a:r>
                        <a:rPr lang="en-US" dirty="0" err="1" smtClean="0"/>
                        <a:t>unfriend</a:t>
                      </a:r>
                      <a:endParaRPr lang="en-US" dirty="0" smtClean="0"/>
                    </a:p>
                    <a:p>
                      <a:pPr marL="285750" indent="-285750">
                        <a:buFont typeface="Arial"/>
                        <a:buChar char="•"/>
                      </a:pPr>
                      <a:r>
                        <a:rPr lang="en-US" dirty="0" smtClean="0"/>
                        <a:t>Follow / </a:t>
                      </a:r>
                      <a:r>
                        <a:rPr lang="en-US" dirty="0" err="1" smtClean="0"/>
                        <a:t>unfollow</a:t>
                      </a:r>
                      <a:endParaRPr lang="en-US" dirty="0" smtClean="0"/>
                    </a:p>
                    <a:p>
                      <a:pPr marL="285750" indent="-285750">
                        <a:buFont typeface="Arial"/>
                        <a:buChar char="•"/>
                      </a:pPr>
                      <a:r>
                        <a:rPr lang="en-US" dirty="0" smtClean="0"/>
                        <a:t>*Like</a:t>
                      </a:r>
                    </a:p>
                    <a:p>
                      <a:pPr marL="285750" indent="-285750">
                        <a:buFont typeface="Arial"/>
                        <a:buChar char="•"/>
                      </a:pPr>
                      <a:r>
                        <a:rPr lang="en-US" dirty="0" smtClean="0"/>
                        <a:t>Post</a:t>
                      </a:r>
                      <a:r>
                        <a:rPr lang="en-US" baseline="0" dirty="0" smtClean="0"/>
                        <a:t> text</a:t>
                      </a:r>
                    </a:p>
                    <a:p>
                      <a:pPr marL="285750" indent="-285750">
                        <a:buFont typeface="Arial"/>
                        <a:buChar char="•"/>
                      </a:pPr>
                      <a:r>
                        <a:rPr lang="en-US" baseline="0" dirty="0" smtClean="0"/>
                        <a:t>Image EXIF</a:t>
                      </a:r>
                      <a:endParaRPr lang="en-US" dirty="0" smtClean="0"/>
                    </a:p>
                    <a:p>
                      <a:pPr marL="285750" indent="-285750">
                        <a:buFont typeface="Arial"/>
                        <a:buChar char="•"/>
                      </a:pPr>
                      <a:r>
                        <a:rPr lang="en-US" dirty="0" smtClean="0"/>
                        <a:t>Friends in common</a:t>
                      </a:r>
                    </a:p>
                    <a:p>
                      <a:pPr marL="285750" indent="-285750">
                        <a:buFont typeface="Arial"/>
                        <a:buChar char="•"/>
                      </a:pPr>
                      <a:r>
                        <a:rPr lang="en-US" dirty="0" smtClean="0"/>
                        <a:t>Message text</a:t>
                      </a:r>
                    </a:p>
                    <a:p>
                      <a:pPr marL="285750" indent="-285750">
                        <a:buFont typeface="Arial"/>
                        <a:buChar char="•"/>
                      </a:pPr>
                      <a:r>
                        <a:rPr lang="en-US" dirty="0" smtClean="0"/>
                        <a:t>Food</a:t>
                      </a:r>
                      <a:r>
                        <a:rPr lang="en-US" baseline="0" dirty="0" smtClean="0"/>
                        <a:t> purchases</a:t>
                      </a:r>
                      <a:endParaRPr lang="en-US" dirty="0" smtClean="0"/>
                    </a:p>
                  </a:txBody>
                  <a:tcPr/>
                </a:tc>
                <a:tc>
                  <a:txBody>
                    <a:bodyPr/>
                    <a:lstStyle/>
                    <a:p>
                      <a:pPr marL="285750" indent="-285750">
                        <a:buFont typeface="Arial"/>
                        <a:buChar char="•"/>
                      </a:pPr>
                      <a:endParaRPr lang="en-US" dirty="0" smtClean="0"/>
                    </a:p>
                    <a:p>
                      <a:pPr marL="285750" indent="-285750">
                        <a:buFont typeface="Arial"/>
                        <a:buChar char="•"/>
                      </a:pPr>
                      <a:r>
                        <a:rPr lang="en-US" dirty="0" smtClean="0"/>
                        <a:t>Geospatial</a:t>
                      </a:r>
                      <a:r>
                        <a:rPr lang="en-US" baseline="0" dirty="0" smtClean="0"/>
                        <a:t> data</a:t>
                      </a:r>
                    </a:p>
                    <a:p>
                      <a:pPr marL="285750" indent="-285750">
                        <a:buFont typeface="Arial"/>
                        <a:buChar char="•"/>
                      </a:pPr>
                      <a:r>
                        <a:rPr lang="en-US" baseline="0" dirty="0" smtClean="0"/>
                        <a:t>Store cameras</a:t>
                      </a:r>
                    </a:p>
                    <a:p>
                      <a:pPr marL="285750" indent="-285750">
                        <a:buFont typeface="Arial"/>
                        <a:buChar char="•"/>
                      </a:pPr>
                      <a:r>
                        <a:rPr lang="en-US" baseline="0" dirty="0" err="1" smtClean="0"/>
                        <a:t>Wifi</a:t>
                      </a:r>
                      <a:r>
                        <a:rPr lang="en-US" baseline="0" dirty="0" smtClean="0"/>
                        <a:t> logins / MAC</a:t>
                      </a:r>
                    </a:p>
                    <a:p>
                      <a:pPr marL="285750" indent="-285750">
                        <a:buFont typeface="Arial"/>
                        <a:buChar char="•"/>
                      </a:pPr>
                      <a:r>
                        <a:rPr lang="en-US" dirty="0" smtClean="0"/>
                        <a:t>Time</a:t>
                      </a:r>
                      <a:r>
                        <a:rPr lang="en-US" baseline="0" dirty="0" smtClean="0"/>
                        <a:t> series</a:t>
                      </a:r>
                    </a:p>
                    <a:p>
                      <a:pPr marL="285750" indent="-285750">
                        <a:buFont typeface="Arial"/>
                        <a:buChar char="•"/>
                      </a:pPr>
                      <a:r>
                        <a:rPr lang="en-US" baseline="0" dirty="0" smtClean="0"/>
                        <a:t>Objects in photos</a:t>
                      </a:r>
                    </a:p>
                    <a:p>
                      <a:pPr marL="285750" indent="-285750">
                        <a:buFont typeface="Arial"/>
                        <a:buChar char="•"/>
                      </a:pPr>
                      <a:r>
                        <a:rPr lang="en-US" baseline="0" dirty="0" smtClean="0"/>
                        <a:t>Driving record</a:t>
                      </a:r>
                    </a:p>
                    <a:p>
                      <a:pPr marL="285750" indent="-285750">
                        <a:buFont typeface="Arial"/>
                        <a:buChar char="•"/>
                      </a:pPr>
                      <a:r>
                        <a:rPr lang="en-US" baseline="0" dirty="0" smtClean="0"/>
                        <a:t>Credit history</a:t>
                      </a:r>
                    </a:p>
                    <a:p>
                      <a:pPr marL="285750" indent="-285750">
                        <a:buFont typeface="Arial"/>
                        <a:buChar char="•"/>
                      </a:pPr>
                      <a:r>
                        <a:rPr lang="en-US" baseline="0" dirty="0" smtClean="0"/>
                        <a:t>Topics most read</a:t>
                      </a:r>
                      <a:endParaRPr lang="en-US" dirty="0"/>
                    </a:p>
                  </a:txBody>
                  <a:tcPr/>
                </a:tc>
              </a:tr>
            </a:tbl>
          </a:graphicData>
        </a:graphic>
      </p:graphicFrame>
    </p:spTree>
    <p:extLst>
      <p:ext uri="{BB962C8B-B14F-4D97-AF65-F5344CB8AC3E}">
        <p14:creationId xmlns:p14="http://schemas.microsoft.com/office/powerpoint/2010/main" val="2209586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Implicit Data </a:t>
            </a:r>
            <a:r>
              <a:rPr lang="en-US" dirty="0"/>
              <a:t>/ Feedback - General</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32</a:t>
            </a:fld>
            <a:endParaRPr lang="en-US"/>
          </a:p>
        </p:txBody>
      </p:sp>
      <p:sp>
        <p:nvSpPr>
          <p:cNvPr id="9" name="TextBox 8"/>
          <p:cNvSpPr txBox="1"/>
          <p:nvPr/>
        </p:nvSpPr>
        <p:spPr>
          <a:xfrm>
            <a:off x="490537" y="1333500"/>
            <a:ext cx="8458200" cy="1015663"/>
          </a:xfrm>
          <a:prstGeom prst="rect">
            <a:avLst/>
          </a:prstGeom>
          <a:noFill/>
        </p:spPr>
        <p:txBody>
          <a:bodyPr wrap="square" rtlCol="0">
            <a:spAutoFit/>
          </a:bodyPr>
          <a:lstStyle/>
          <a:p>
            <a:pPr algn="l"/>
            <a:r>
              <a:rPr lang="en-US" sz="3000" dirty="0" smtClean="0">
                <a:latin typeface="PFDinTextCompPro-Italic"/>
                <a:cs typeface="PFDinTextCompPro-Italic"/>
              </a:rPr>
              <a:t>Implicit feedback is valuable depending on how you look at it.</a:t>
            </a:r>
          </a:p>
        </p:txBody>
      </p:sp>
      <p:pic>
        <p:nvPicPr>
          <p:cNvPr id="3" name="Picture 2"/>
          <p:cNvPicPr>
            <a:picLocks noChangeAspect="1"/>
          </p:cNvPicPr>
          <p:nvPr/>
        </p:nvPicPr>
        <p:blipFill>
          <a:blip r:embed="rId3"/>
          <a:stretch>
            <a:fillRect/>
          </a:stretch>
        </p:blipFill>
        <p:spPr>
          <a:xfrm>
            <a:off x="6053137" y="2476500"/>
            <a:ext cx="2042839" cy="2560675"/>
          </a:xfrm>
          <a:prstGeom prst="rect">
            <a:avLst/>
          </a:prstGeom>
        </p:spPr>
      </p:pic>
      <p:pic>
        <p:nvPicPr>
          <p:cNvPr id="5" name="Picture 4"/>
          <p:cNvPicPr>
            <a:picLocks noChangeAspect="1"/>
          </p:cNvPicPr>
          <p:nvPr/>
        </p:nvPicPr>
        <p:blipFill>
          <a:blip r:embed="rId4"/>
          <a:stretch>
            <a:fillRect/>
          </a:stretch>
        </p:blipFill>
        <p:spPr>
          <a:xfrm>
            <a:off x="1023937" y="2476500"/>
            <a:ext cx="2524427" cy="2552700"/>
          </a:xfrm>
          <a:prstGeom prst="rect">
            <a:avLst/>
          </a:prstGeom>
        </p:spPr>
      </p:pic>
      <p:sp>
        <p:nvSpPr>
          <p:cNvPr id="6" name="TextBox 5"/>
          <p:cNvSpPr txBox="1"/>
          <p:nvPr/>
        </p:nvSpPr>
        <p:spPr>
          <a:xfrm>
            <a:off x="4376737" y="3009900"/>
            <a:ext cx="526306" cy="1323439"/>
          </a:xfrm>
          <a:prstGeom prst="rect">
            <a:avLst/>
          </a:prstGeom>
          <a:noFill/>
        </p:spPr>
        <p:txBody>
          <a:bodyPr wrap="none" rtlCol="0">
            <a:spAutoFit/>
          </a:bodyPr>
          <a:lstStyle/>
          <a:p>
            <a:r>
              <a:rPr lang="en-US" sz="8000" dirty="0"/>
              <a:t>?</a:t>
            </a:r>
          </a:p>
        </p:txBody>
      </p:sp>
    </p:spTree>
    <p:extLst>
      <p:ext uri="{BB962C8B-B14F-4D97-AF65-F5344CB8AC3E}">
        <p14:creationId xmlns:p14="http://schemas.microsoft.com/office/powerpoint/2010/main" val="154850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Implicit Data </a:t>
            </a:r>
            <a:r>
              <a:rPr lang="en-US" dirty="0"/>
              <a:t>/ Feedback - General</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33</a:t>
            </a:fld>
            <a:endParaRPr lang="en-US"/>
          </a:p>
        </p:txBody>
      </p:sp>
      <p:sp>
        <p:nvSpPr>
          <p:cNvPr id="9" name="TextBox 8"/>
          <p:cNvSpPr txBox="1"/>
          <p:nvPr/>
        </p:nvSpPr>
        <p:spPr>
          <a:xfrm>
            <a:off x="490537" y="1333500"/>
            <a:ext cx="8458200" cy="553998"/>
          </a:xfrm>
          <a:prstGeom prst="rect">
            <a:avLst/>
          </a:prstGeom>
          <a:noFill/>
        </p:spPr>
        <p:txBody>
          <a:bodyPr wrap="square" rtlCol="0">
            <a:spAutoFit/>
          </a:bodyPr>
          <a:lstStyle/>
          <a:p>
            <a:pPr algn="l"/>
            <a:r>
              <a:rPr lang="en-US" sz="3000" dirty="0" smtClean="0">
                <a:latin typeface="PFDinTextCompPro-Italic"/>
                <a:cs typeface="PFDinTextCompPro-Italic"/>
              </a:rPr>
              <a:t>Implicit Feedback Caveats</a:t>
            </a:r>
          </a:p>
        </p:txBody>
      </p:sp>
    </p:spTree>
    <p:extLst>
      <p:ext uri="{BB962C8B-B14F-4D97-AF65-F5344CB8AC3E}">
        <p14:creationId xmlns:p14="http://schemas.microsoft.com/office/powerpoint/2010/main" val="34049964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Implicit Data </a:t>
            </a:r>
            <a:r>
              <a:rPr lang="en-US" dirty="0"/>
              <a:t>/ Feedback - General</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34</a:t>
            </a:fld>
            <a:endParaRPr lang="en-US"/>
          </a:p>
        </p:txBody>
      </p:sp>
      <p:sp>
        <p:nvSpPr>
          <p:cNvPr id="9" name="TextBox 8"/>
          <p:cNvSpPr txBox="1"/>
          <p:nvPr/>
        </p:nvSpPr>
        <p:spPr>
          <a:xfrm>
            <a:off x="490537" y="1333500"/>
            <a:ext cx="8458200" cy="830997"/>
          </a:xfrm>
          <a:prstGeom prst="rect">
            <a:avLst/>
          </a:prstGeom>
          <a:noFill/>
        </p:spPr>
        <p:txBody>
          <a:bodyPr wrap="square" rtlCol="0">
            <a:spAutoFit/>
          </a:bodyPr>
          <a:lstStyle/>
          <a:p>
            <a:pPr algn="l"/>
            <a:r>
              <a:rPr lang="en-US" sz="3000" dirty="0" smtClean="0">
                <a:latin typeface="+mj-lt"/>
                <a:cs typeface="PFDinTextCompPro-Italic"/>
              </a:rPr>
              <a:t>Implicit Feedback Caveats</a:t>
            </a:r>
            <a:br>
              <a:rPr lang="en-US" sz="3000" dirty="0" smtClean="0">
                <a:latin typeface="+mj-lt"/>
                <a:cs typeface="PFDinTextCompPro-Italic"/>
              </a:rPr>
            </a:br>
            <a:r>
              <a:rPr lang="en-US" sz="1800" dirty="0" smtClean="0">
                <a:latin typeface="+mj-lt"/>
                <a:cs typeface="PFDinTextCompPro-Italic"/>
              </a:rPr>
              <a:t>(</a:t>
            </a:r>
            <a:r>
              <a:rPr lang="en-US" sz="1800" dirty="0" err="1" smtClean="0">
                <a:latin typeface="+mj-lt"/>
                <a:cs typeface="PFDinTextCompPro-Italic"/>
              </a:rPr>
              <a:t>ie</a:t>
            </a:r>
            <a:r>
              <a:rPr lang="en-US" sz="1800" dirty="0" smtClean="0">
                <a:latin typeface="+mj-lt"/>
                <a:cs typeface="PFDinTextCompPro-Italic"/>
              </a:rPr>
              <a:t>: </a:t>
            </a:r>
            <a:r>
              <a:rPr lang="en-US" sz="1800" dirty="0" smtClean="0">
                <a:latin typeface="+mj-lt"/>
              </a:rPr>
              <a:t>Users </a:t>
            </a:r>
            <a:r>
              <a:rPr lang="en-US" sz="1800" dirty="0">
                <a:latin typeface="+mj-lt"/>
              </a:rPr>
              <a:t>don’t tell you what you want to know</a:t>
            </a:r>
            <a:r>
              <a:rPr lang="en-US" sz="1800" dirty="0" smtClean="0">
                <a:latin typeface="+mj-lt"/>
              </a:rPr>
              <a:t>.</a:t>
            </a:r>
            <a:r>
              <a:rPr lang="en-US" sz="1800" dirty="0" smtClean="0">
                <a:latin typeface="+mj-lt"/>
                <a:cs typeface="PFDinTextCompPro-Italic"/>
              </a:rPr>
              <a:t>)</a:t>
            </a:r>
            <a:endParaRPr lang="en-US" sz="1800" dirty="0">
              <a:latin typeface="+mj-lt"/>
            </a:endParaRPr>
          </a:p>
        </p:txBody>
      </p:sp>
      <p:graphicFrame>
        <p:nvGraphicFramePr>
          <p:cNvPr id="2" name="Table 1"/>
          <p:cNvGraphicFramePr>
            <a:graphicFrameLocks noGrp="1"/>
          </p:cNvGraphicFramePr>
          <p:nvPr>
            <p:extLst>
              <p:ext uri="{D42A27DB-BD31-4B8C-83A1-F6EECF244321}">
                <p14:modId xmlns:p14="http://schemas.microsoft.com/office/powerpoint/2010/main" val="3459853872"/>
              </p:ext>
            </p:extLst>
          </p:nvPr>
        </p:nvGraphicFramePr>
        <p:xfrm>
          <a:off x="1023937" y="2628900"/>
          <a:ext cx="7467600" cy="1676401"/>
        </p:xfrm>
        <a:graphic>
          <a:graphicData uri="http://schemas.openxmlformats.org/drawingml/2006/table">
            <a:tbl>
              <a:tblPr firstRow="1" bandRow="1">
                <a:tableStyleId>{2D5ABB26-0587-4C30-8999-92F81FD0307C}</a:tableStyleId>
              </a:tblPr>
              <a:tblGrid>
                <a:gridCol w="3733800"/>
                <a:gridCol w="3733800"/>
              </a:tblGrid>
              <a:tr h="1676401">
                <a:tc>
                  <a:txBody>
                    <a:bodyPr/>
                    <a:lstStyle/>
                    <a:p>
                      <a:pPr marL="285750" indent="-285750">
                        <a:buFont typeface="Arial"/>
                        <a:buChar char="•"/>
                      </a:pPr>
                      <a:r>
                        <a:rPr lang="en-US" b="0" i="0" dirty="0" smtClean="0">
                          <a:latin typeface="+mj-lt"/>
                        </a:rPr>
                        <a:t>Preferences can be vague</a:t>
                      </a:r>
                    </a:p>
                    <a:p>
                      <a:pPr marL="285750" indent="-285750">
                        <a:buFont typeface="Arial"/>
                        <a:buChar char="•"/>
                      </a:pPr>
                      <a:r>
                        <a:rPr lang="en-US" b="0" i="0" baseline="0" dirty="0" smtClean="0">
                          <a:latin typeface="+mj-lt"/>
                        </a:rPr>
                        <a:t>You may need to process tons of data to get what you want</a:t>
                      </a:r>
                    </a:p>
                    <a:p>
                      <a:pPr marL="285750" indent="-285750">
                        <a:buFont typeface="Arial"/>
                        <a:buChar char="•"/>
                      </a:pPr>
                      <a:r>
                        <a:rPr lang="en-US" b="0" i="0" baseline="0" dirty="0" smtClean="0">
                          <a:latin typeface="+mj-lt"/>
                        </a:rPr>
                        <a:t>Analysis can be complicated / meaning hard to find</a:t>
                      </a:r>
                    </a:p>
                    <a:p>
                      <a:endParaRPr lang="en-US" b="0" i="0" dirty="0">
                        <a:latin typeface="+mj-lt"/>
                      </a:endParaRPr>
                    </a:p>
                  </a:txBody>
                  <a:tcPr/>
                </a:tc>
                <a:tc>
                  <a:txBody>
                    <a:bodyPr/>
                    <a:lstStyle/>
                    <a:p>
                      <a:pPr marL="285750" marR="0" indent="-285750" algn="l" defTabSz="329138" rtl="0" eaLnBrk="1" fontAlgn="auto" latinLnBrk="0" hangingPunct="1">
                        <a:lnSpc>
                          <a:spcPct val="100000"/>
                        </a:lnSpc>
                        <a:spcBef>
                          <a:spcPts val="0"/>
                        </a:spcBef>
                        <a:spcAft>
                          <a:spcPts val="0"/>
                        </a:spcAft>
                        <a:buClrTx/>
                        <a:buSzTx/>
                        <a:buFont typeface="Arial"/>
                        <a:buChar char="•"/>
                        <a:tabLst/>
                        <a:defRPr/>
                      </a:pPr>
                      <a:r>
                        <a:rPr lang="en-US" b="0" i="0" baseline="0" dirty="0" smtClean="0">
                          <a:latin typeface="+mj-lt"/>
                        </a:rPr>
                        <a:t>Identities can be indistinguishable</a:t>
                      </a:r>
                    </a:p>
                    <a:p>
                      <a:pPr marL="285750" marR="0" indent="-285750" algn="l" defTabSz="329138" rtl="0" eaLnBrk="1" fontAlgn="auto" latinLnBrk="0" hangingPunct="1">
                        <a:lnSpc>
                          <a:spcPct val="100000"/>
                        </a:lnSpc>
                        <a:spcBef>
                          <a:spcPts val="0"/>
                        </a:spcBef>
                        <a:spcAft>
                          <a:spcPts val="0"/>
                        </a:spcAft>
                        <a:buClrTx/>
                        <a:buSzTx/>
                        <a:buFont typeface="Arial"/>
                        <a:buChar char="•"/>
                        <a:tabLst/>
                        <a:defRPr/>
                      </a:pPr>
                      <a:r>
                        <a:rPr lang="en-US" b="0" i="0" dirty="0" smtClean="0">
                          <a:latin typeface="+mj-lt"/>
                        </a:rPr>
                        <a:t>Users don’t tell you what you want to know</a:t>
                      </a:r>
                    </a:p>
                    <a:p>
                      <a:pPr marL="285750" marR="0" indent="-285750" algn="l" defTabSz="329138" rtl="0" eaLnBrk="1" fontAlgn="auto" latinLnBrk="0" hangingPunct="1">
                        <a:lnSpc>
                          <a:spcPct val="100000"/>
                        </a:lnSpc>
                        <a:spcBef>
                          <a:spcPts val="0"/>
                        </a:spcBef>
                        <a:spcAft>
                          <a:spcPts val="0"/>
                        </a:spcAft>
                        <a:buClrTx/>
                        <a:buSzTx/>
                        <a:buFont typeface="Arial"/>
                        <a:buChar char="•"/>
                        <a:tabLst/>
                        <a:defRPr/>
                      </a:pPr>
                      <a:r>
                        <a:rPr lang="en-US" b="0" i="0" dirty="0" smtClean="0">
                          <a:latin typeface="+mj-lt"/>
                        </a:rPr>
                        <a:t>Easy</a:t>
                      </a:r>
                      <a:r>
                        <a:rPr lang="en-US" b="0" i="0" baseline="0" dirty="0" smtClean="0">
                          <a:latin typeface="+mj-lt"/>
                        </a:rPr>
                        <a:t> to project bias onto data</a:t>
                      </a:r>
                    </a:p>
                    <a:p>
                      <a:pPr marL="285750" indent="-285750">
                        <a:buFont typeface="Arial"/>
                        <a:buChar char="•"/>
                      </a:pPr>
                      <a:r>
                        <a:rPr lang="en-US" b="0" i="0" dirty="0" smtClean="0">
                          <a:latin typeface="+mj-lt"/>
                        </a:rPr>
                        <a:t>Positive</a:t>
                      </a:r>
                      <a:r>
                        <a:rPr lang="en-US" b="0" i="0" baseline="0" dirty="0" smtClean="0">
                          <a:latin typeface="+mj-lt"/>
                        </a:rPr>
                        <a:t> / negative experience hard to assess</a:t>
                      </a:r>
                      <a:br>
                        <a:rPr lang="en-US" b="0" i="0" baseline="0" dirty="0" smtClean="0">
                          <a:latin typeface="+mj-lt"/>
                        </a:rPr>
                      </a:br>
                      <a:endParaRPr lang="en-US" b="0" i="0" dirty="0" smtClean="0">
                        <a:latin typeface="+mj-lt"/>
                      </a:endParaRPr>
                    </a:p>
                  </a:txBody>
                  <a:tcPr/>
                </a:tc>
              </a:tr>
            </a:tbl>
          </a:graphicData>
        </a:graphic>
      </p:graphicFrame>
    </p:spTree>
    <p:extLst>
      <p:ext uri="{BB962C8B-B14F-4D97-AF65-F5344CB8AC3E}">
        <p14:creationId xmlns:p14="http://schemas.microsoft.com/office/powerpoint/2010/main" val="42182645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Implicit Data </a:t>
            </a:r>
            <a:r>
              <a:rPr lang="en-US" dirty="0"/>
              <a:t>/ Feedback - General</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35</a:t>
            </a:fld>
            <a:endParaRPr lang="en-US"/>
          </a:p>
        </p:txBody>
      </p:sp>
      <p:sp>
        <p:nvSpPr>
          <p:cNvPr id="9" name="TextBox 8"/>
          <p:cNvSpPr txBox="1"/>
          <p:nvPr/>
        </p:nvSpPr>
        <p:spPr>
          <a:xfrm>
            <a:off x="490537" y="1333500"/>
            <a:ext cx="8458200" cy="1015663"/>
          </a:xfrm>
          <a:prstGeom prst="rect">
            <a:avLst/>
          </a:prstGeom>
          <a:noFill/>
        </p:spPr>
        <p:txBody>
          <a:bodyPr wrap="square" rtlCol="0">
            <a:spAutoFit/>
          </a:bodyPr>
          <a:lstStyle/>
          <a:p>
            <a:pPr algn="l"/>
            <a:r>
              <a:rPr lang="en-US" sz="3000" dirty="0" smtClean="0">
                <a:latin typeface="PFDinTextCompPro-Italic"/>
                <a:cs typeface="PFDinTextCompPro-Italic"/>
              </a:rPr>
              <a:t>Implicit Feedback General Advice:  </a:t>
            </a:r>
          </a:p>
          <a:p>
            <a:pPr algn="l"/>
            <a:r>
              <a:rPr lang="en-US" sz="3000" dirty="0" smtClean="0">
                <a:latin typeface="PFDinTextCompPro-Italic"/>
                <a:cs typeface="PFDinTextCompPro-Italic"/>
              </a:rPr>
              <a:t>Question Everything.</a:t>
            </a:r>
          </a:p>
        </p:txBody>
      </p:sp>
      <p:graphicFrame>
        <p:nvGraphicFramePr>
          <p:cNvPr id="2" name="Table 1"/>
          <p:cNvGraphicFramePr>
            <a:graphicFrameLocks noGrp="1"/>
          </p:cNvGraphicFramePr>
          <p:nvPr>
            <p:extLst>
              <p:ext uri="{D42A27DB-BD31-4B8C-83A1-F6EECF244321}">
                <p14:modId xmlns:p14="http://schemas.microsoft.com/office/powerpoint/2010/main" val="1868615720"/>
              </p:ext>
            </p:extLst>
          </p:nvPr>
        </p:nvGraphicFramePr>
        <p:xfrm>
          <a:off x="947737" y="2933700"/>
          <a:ext cx="7543800" cy="1676401"/>
        </p:xfrm>
        <a:graphic>
          <a:graphicData uri="http://schemas.openxmlformats.org/drawingml/2006/table">
            <a:tbl>
              <a:tblPr firstRow="1" bandRow="1">
                <a:tableStyleId>{2D5ABB26-0587-4C30-8999-92F81FD0307C}</a:tableStyleId>
              </a:tblPr>
              <a:tblGrid>
                <a:gridCol w="3771900"/>
                <a:gridCol w="3771900"/>
              </a:tblGrid>
              <a:tr h="1676401">
                <a:tc>
                  <a:txBody>
                    <a:bodyPr/>
                    <a:lstStyle/>
                    <a:p>
                      <a:pPr marL="285750" indent="-285750">
                        <a:buFont typeface="Arial"/>
                        <a:buChar char="•"/>
                      </a:pPr>
                      <a:r>
                        <a:rPr lang="en-US" dirty="0" smtClean="0"/>
                        <a:t>Can a preference actually</a:t>
                      </a:r>
                      <a:r>
                        <a:rPr lang="en-US" baseline="0" dirty="0" smtClean="0"/>
                        <a:t> be observed?</a:t>
                      </a:r>
                    </a:p>
                    <a:p>
                      <a:pPr marL="285750" indent="-285750">
                        <a:buFont typeface="Arial"/>
                        <a:buChar char="•"/>
                      </a:pPr>
                      <a:r>
                        <a:rPr lang="en-US" baseline="0" dirty="0" smtClean="0"/>
                        <a:t>Is the lack of data actually a negative preference?</a:t>
                      </a:r>
                    </a:p>
                    <a:p>
                      <a:pPr marL="285750" indent="-285750">
                        <a:buFont typeface="Arial"/>
                        <a:buChar char="•"/>
                      </a:pPr>
                      <a:r>
                        <a:rPr lang="en-US" baseline="0" dirty="0" smtClean="0"/>
                        <a:t>Is there enough data to describe feedback or only a portion of it?</a:t>
                      </a:r>
                    </a:p>
                    <a:p>
                      <a:endParaRPr lang="en-US" dirty="0"/>
                    </a:p>
                  </a:txBody>
                  <a:tcPr/>
                </a:tc>
                <a:tc>
                  <a:txBody>
                    <a:bodyPr/>
                    <a:lstStyle/>
                    <a:p>
                      <a:pPr marL="285750" indent="-285750">
                        <a:buFont typeface="Arial"/>
                        <a:buChar char="•"/>
                      </a:pPr>
                      <a:r>
                        <a:rPr lang="en-US" dirty="0" smtClean="0"/>
                        <a:t>Is</a:t>
                      </a:r>
                      <a:r>
                        <a:rPr lang="en-US" baseline="0" dirty="0" smtClean="0"/>
                        <a:t> the data scaled properly?</a:t>
                      </a:r>
                    </a:p>
                    <a:p>
                      <a:pPr marL="285750" indent="-285750">
                        <a:buFont typeface="Arial"/>
                        <a:buChar char="•"/>
                      </a:pPr>
                      <a:r>
                        <a:rPr lang="en-US" baseline="0" dirty="0" smtClean="0"/>
                        <a:t>Are there hidden correlations?</a:t>
                      </a:r>
                    </a:p>
                    <a:p>
                      <a:pPr marL="285750" indent="-285750">
                        <a:buFont typeface="Arial"/>
                        <a:buChar char="•"/>
                      </a:pPr>
                      <a:r>
                        <a:rPr lang="en-US" dirty="0" smtClean="0"/>
                        <a:t>Are there contradictory patterns?</a:t>
                      </a:r>
                    </a:p>
                    <a:p>
                      <a:pPr marL="285750" indent="-285750">
                        <a:buFont typeface="Arial"/>
                        <a:buChar char="•"/>
                      </a:pPr>
                      <a:r>
                        <a:rPr lang="en-US" dirty="0" smtClean="0"/>
                        <a:t>What’s missing?</a:t>
                      </a:r>
                    </a:p>
                    <a:p>
                      <a:pPr marL="285750" indent="-285750">
                        <a:buFont typeface="Arial"/>
                        <a:buChar char="•"/>
                      </a:pPr>
                      <a:r>
                        <a:rPr lang="en-US" dirty="0" smtClean="0"/>
                        <a:t>Can new features</a:t>
                      </a:r>
                      <a:r>
                        <a:rPr lang="en-US" baseline="0" dirty="0" smtClean="0"/>
                        <a:t> be created?</a:t>
                      </a:r>
                      <a:endParaRPr lang="en-US" dirty="0" smtClean="0"/>
                    </a:p>
                  </a:txBody>
                  <a:tcPr/>
                </a:tc>
              </a:tr>
            </a:tbl>
          </a:graphicData>
        </a:graphic>
      </p:graphicFrame>
    </p:spTree>
    <p:extLst>
      <p:ext uri="{BB962C8B-B14F-4D97-AF65-F5344CB8AC3E}">
        <p14:creationId xmlns:p14="http://schemas.microsoft.com/office/powerpoint/2010/main" val="6332695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Implicit Data </a:t>
            </a:r>
            <a:r>
              <a:rPr lang="en-US" dirty="0"/>
              <a:t>/ Feedback - General</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36</a:t>
            </a:fld>
            <a:endParaRPr lang="en-US"/>
          </a:p>
        </p:txBody>
      </p:sp>
      <p:sp>
        <p:nvSpPr>
          <p:cNvPr id="9" name="TextBox 8"/>
          <p:cNvSpPr txBox="1"/>
          <p:nvPr/>
        </p:nvSpPr>
        <p:spPr>
          <a:xfrm>
            <a:off x="490537" y="1333500"/>
            <a:ext cx="8458200" cy="1015663"/>
          </a:xfrm>
          <a:prstGeom prst="rect">
            <a:avLst/>
          </a:prstGeom>
          <a:noFill/>
        </p:spPr>
        <p:txBody>
          <a:bodyPr wrap="square" rtlCol="0">
            <a:spAutoFit/>
          </a:bodyPr>
          <a:lstStyle/>
          <a:p>
            <a:pPr algn="l"/>
            <a:r>
              <a:rPr lang="en-US" sz="3000" dirty="0" smtClean="0">
                <a:latin typeface="PFDinTextCompPro-Italic"/>
                <a:cs typeface="PFDinTextCompPro-Italic"/>
              </a:rPr>
              <a:t>Implicit + Explicit Feedback:</a:t>
            </a:r>
          </a:p>
          <a:p>
            <a:pPr algn="l"/>
            <a:r>
              <a:rPr lang="en-US" sz="3000" dirty="0" smtClean="0">
                <a:latin typeface="PFDinTextCompPro-Italic"/>
                <a:cs typeface="PFDinTextCompPro-Italic"/>
              </a:rPr>
              <a:t>Work together</a:t>
            </a:r>
          </a:p>
        </p:txBody>
      </p:sp>
      <p:graphicFrame>
        <p:nvGraphicFramePr>
          <p:cNvPr id="2" name="Table 1"/>
          <p:cNvGraphicFramePr>
            <a:graphicFrameLocks noGrp="1"/>
          </p:cNvGraphicFramePr>
          <p:nvPr>
            <p:extLst>
              <p:ext uri="{D42A27DB-BD31-4B8C-83A1-F6EECF244321}">
                <p14:modId xmlns:p14="http://schemas.microsoft.com/office/powerpoint/2010/main" val="1956348316"/>
              </p:ext>
            </p:extLst>
          </p:nvPr>
        </p:nvGraphicFramePr>
        <p:xfrm>
          <a:off x="947737" y="2705100"/>
          <a:ext cx="7543800" cy="1874519"/>
        </p:xfrm>
        <a:graphic>
          <a:graphicData uri="http://schemas.openxmlformats.org/drawingml/2006/table">
            <a:tbl>
              <a:tblPr firstRow="1" bandRow="1">
                <a:tableStyleId>{2D5ABB26-0587-4C30-8999-92F81FD0307C}</a:tableStyleId>
              </a:tblPr>
              <a:tblGrid>
                <a:gridCol w="3771900"/>
                <a:gridCol w="3771900"/>
              </a:tblGrid>
              <a:tr h="1676401">
                <a:tc>
                  <a:txBody>
                    <a:bodyPr/>
                    <a:lstStyle/>
                    <a:p>
                      <a:pPr marL="0" indent="0">
                        <a:buFont typeface="Arial"/>
                        <a:buNone/>
                      </a:pPr>
                      <a:r>
                        <a:rPr lang="en-US" dirty="0" smtClean="0"/>
                        <a:t>If a user rates an item, can</a:t>
                      </a:r>
                      <a:r>
                        <a:rPr lang="en-US" baseline="0" dirty="0" smtClean="0"/>
                        <a:t> you can use implicit feedback to validate credibility</a:t>
                      </a:r>
                      <a:br>
                        <a:rPr lang="en-US" baseline="0" dirty="0" smtClean="0"/>
                      </a:br>
                      <a:endParaRPr lang="en-US" baseline="0" dirty="0" smtClean="0"/>
                    </a:p>
                    <a:p>
                      <a:pPr marL="285750" indent="-285750">
                        <a:buFont typeface="Arial"/>
                        <a:buChar char="•"/>
                      </a:pPr>
                      <a:r>
                        <a:rPr lang="en-US" baseline="0" dirty="0" smtClean="0"/>
                        <a:t>Did they read the article?</a:t>
                      </a:r>
                    </a:p>
                    <a:p>
                      <a:pPr marL="285750" indent="-285750">
                        <a:buFont typeface="Arial"/>
                        <a:buChar char="•"/>
                      </a:pPr>
                      <a:r>
                        <a:rPr lang="en-US" baseline="0" dirty="0" smtClean="0"/>
                        <a:t>Do they own the item?</a:t>
                      </a:r>
                    </a:p>
                    <a:p>
                      <a:pPr marL="285750" indent="-285750">
                        <a:buFont typeface="Arial"/>
                        <a:buChar char="•"/>
                      </a:pPr>
                      <a:r>
                        <a:rPr lang="en-US" baseline="0" dirty="0" smtClean="0"/>
                        <a:t>Did they rate before or after experience?</a:t>
                      </a:r>
                    </a:p>
                    <a:p>
                      <a:pPr marL="285750" indent="-285750">
                        <a:buFont typeface="Arial"/>
                        <a:buChar char="•"/>
                      </a:pPr>
                      <a:r>
                        <a:rPr lang="en-US" baseline="0" dirty="0" smtClean="0"/>
                        <a:t>Do other users mention them?</a:t>
                      </a:r>
                    </a:p>
                    <a:p>
                      <a:pPr marL="285750" indent="-285750">
                        <a:buFont typeface="Arial"/>
                        <a:buChar char="•"/>
                      </a:pPr>
                      <a:r>
                        <a:rPr lang="en-US" baseline="0" dirty="0" smtClean="0"/>
                        <a:t>Does user tend to rate high or low?</a:t>
                      </a:r>
                    </a:p>
                    <a:p>
                      <a:pPr marL="285750" indent="-285750">
                        <a:buFont typeface="Arial"/>
                        <a:buChar char="•"/>
                      </a:pPr>
                      <a:r>
                        <a:rPr lang="en-US" baseline="0" dirty="0" smtClean="0"/>
                        <a:t>How likely was the rating automated?</a:t>
                      </a:r>
                    </a:p>
                  </a:txBody>
                  <a:tcPr/>
                </a:tc>
                <a:tc>
                  <a:txBody>
                    <a:bodyPr/>
                    <a:lstStyle/>
                    <a:p>
                      <a:pPr marL="0" indent="0">
                        <a:buFont typeface="Arial"/>
                        <a:buNone/>
                      </a:pPr>
                      <a:r>
                        <a:rPr lang="en-US" dirty="0" smtClean="0"/>
                        <a:t>Use</a:t>
                      </a:r>
                      <a:r>
                        <a:rPr lang="en-US" baseline="0" dirty="0" smtClean="0"/>
                        <a:t> implicit data to understand the context and characteristics of a rating.</a:t>
                      </a:r>
                      <a:endParaRPr lang="en-US" dirty="0" smtClean="0"/>
                    </a:p>
                    <a:p>
                      <a:pPr marL="285750" indent="-285750">
                        <a:buFont typeface="Arial"/>
                        <a:buChar char="•"/>
                      </a:pPr>
                      <a:endParaRPr lang="en-US" dirty="0" smtClean="0"/>
                    </a:p>
                    <a:p>
                      <a:pPr marL="285750" indent="-285750">
                        <a:buFont typeface="Arial"/>
                        <a:buChar char="•"/>
                      </a:pPr>
                      <a:r>
                        <a:rPr lang="en-US" baseline="0" dirty="0" smtClean="0"/>
                        <a:t>Does time of day affect rating?</a:t>
                      </a:r>
                    </a:p>
                    <a:p>
                      <a:pPr marL="285750" indent="-285750">
                        <a:buFont typeface="Arial"/>
                        <a:buChar char="•"/>
                      </a:pPr>
                      <a:r>
                        <a:rPr lang="en-US" baseline="0" dirty="0" smtClean="0"/>
                        <a:t>Which kinds of reviews do they typically write?</a:t>
                      </a:r>
                    </a:p>
                    <a:p>
                      <a:pPr marL="285750" indent="-285750">
                        <a:buFont typeface="Arial"/>
                        <a:buChar char="•"/>
                      </a:pPr>
                      <a:r>
                        <a:rPr lang="en-US" dirty="0" smtClean="0"/>
                        <a:t>Are the reviews positive or negative?</a:t>
                      </a:r>
                    </a:p>
                    <a:p>
                      <a:pPr marL="285750" indent="-285750">
                        <a:buFont typeface="Arial"/>
                        <a:buChar char="•"/>
                      </a:pPr>
                      <a:r>
                        <a:rPr lang="en-US" dirty="0" smtClean="0"/>
                        <a:t>Do</a:t>
                      </a:r>
                      <a:r>
                        <a:rPr lang="en-US" baseline="0" dirty="0" smtClean="0"/>
                        <a:t>  other users like their reviews?</a:t>
                      </a:r>
                      <a:endParaRPr lang="en-US" dirty="0" smtClean="0"/>
                    </a:p>
                  </a:txBody>
                  <a:tcPr/>
                </a:tc>
              </a:tr>
            </a:tbl>
          </a:graphicData>
        </a:graphic>
      </p:graphicFrame>
    </p:spTree>
    <p:extLst>
      <p:ext uri="{BB962C8B-B14F-4D97-AF65-F5344CB8AC3E}">
        <p14:creationId xmlns:p14="http://schemas.microsoft.com/office/powerpoint/2010/main" val="3825397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Implicit Data </a:t>
            </a:r>
            <a:r>
              <a:rPr lang="en-US" dirty="0"/>
              <a:t>/ Feedback - General</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37</a:t>
            </a:fld>
            <a:endParaRPr lang="en-US"/>
          </a:p>
        </p:txBody>
      </p:sp>
      <p:sp>
        <p:nvSpPr>
          <p:cNvPr id="9" name="TextBox 8"/>
          <p:cNvSpPr txBox="1"/>
          <p:nvPr/>
        </p:nvSpPr>
        <p:spPr>
          <a:xfrm>
            <a:off x="490537" y="1333500"/>
            <a:ext cx="8458200" cy="553998"/>
          </a:xfrm>
          <a:prstGeom prst="rect">
            <a:avLst/>
          </a:prstGeom>
          <a:noFill/>
        </p:spPr>
        <p:txBody>
          <a:bodyPr wrap="square" rtlCol="0">
            <a:spAutoFit/>
          </a:bodyPr>
          <a:lstStyle/>
          <a:p>
            <a:pPr algn="l"/>
            <a:r>
              <a:rPr lang="en-US" sz="3000" dirty="0" smtClean="0">
                <a:latin typeface="PFDinTextCompPro-Italic"/>
                <a:cs typeface="PFDinTextCompPro-Italic"/>
              </a:rPr>
              <a:t>Implicit + Explicit Feedback:  Final Caveat</a:t>
            </a:r>
          </a:p>
        </p:txBody>
      </p:sp>
      <p:sp>
        <p:nvSpPr>
          <p:cNvPr id="3" name="TextBox 2"/>
          <p:cNvSpPr txBox="1"/>
          <p:nvPr/>
        </p:nvSpPr>
        <p:spPr>
          <a:xfrm>
            <a:off x="566737" y="2095500"/>
            <a:ext cx="8001000" cy="400110"/>
          </a:xfrm>
          <a:prstGeom prst="rect">
            <a:avLst/>
          </a:prstGeom>
          <a:noFill/>
        </p:spPr>
        <p:txBody>
          <a:bodyPr wrap="square" rtlCol="0">
            <a:spAutoFit/>
          </a:bodyPr>
          <a:lstStyle/>
          <a:p>
            <a:r>
              <a:rPr lang="en-US" sz="2000" dirty="0" smtClean="0">
                <a:latin typeface="+mj-lt"/>
              </a:rPr>
              <a:t>Take care when if creating explicit data from implicit data.</a:t>
            </a:r>
            <a:endParaRPr lang="en-US" sz="2000" dirty="0">
              <a:latin typeface="+mj-lt"/>
            </a:endParaRPr>
          </a:p>
        </p:txBody>
      </p:sp>
      <p:pic>
        <p:nvPicPr>
          <p:cNvPr id="6" name="Picture 5"/>
          <p:cNvPicPr>
            <a:picLocks noChangeAspect="1"/>
          </p:cNvPicPr>
          <p:nvPr/>
        </p:nvPicPr>
        <p:blipFill>
          <a:blip r:embed="rId3"/>
          <a:stretch>
            <a:fillRect/>
          </a:stretch>
        </p:blipFill>
        <p:spPr>
          <a:xfrm>
            <a:off x="5595937" y="2857500"/>
            <a:ext cx="3851685" cy="2514600"/>
          </a:xfrm>
          <a:prstGeom prst="rect">
            <a:avLst/>
          </a:prstGeom>
        </p:spPr>
      </p:pic>
      <p:sp>
        <p:nvSpPr>
          <p:cNvPr id="7" name="TextBox 6"/>
          <p:cNvSpPr txBox="1"/>
          <p:nvPr/>
        </p:nvSpPr>
        <p:spPr>
          <a:xfrm>
            <a:off x="490537" y="3086100"/>
            <a:ext cx="4724400" cy="1477328"/>
          </a:xfrm>
          <a:prstGeom prst="rect">
            <a:avLst/>
          </a:prstGeom>
          <a:noFill/>
        </p:spPr>
        <p:txBody>
          <a:bodyPr wrap="square" rtlCol="0">
            <a:spAutoFit/>
          </a:bodyPr>
          <a:lstStyle/>
          <a:p>
            <a:pPr marL="285750" indent="-285750" algn="l">
              <a:buFont typeface="Arial"/>
              <a:buChar char="•"/>
            </a:pPr>
            <a:r>
              <a:rPr lang="en-US" sz="1800" dirty="0" smtClean="0">
                <a:latin typeface="+mj-lt"/>
              </a:rPr>
              <a:t>Does the set of actions reflect a preference?</a:t>
            </a:r>
          </a:p>
          <a:p>
            <a:pPr marL="285750" indent="-285750" algn="l">
              <a:buFont typeface="Arial"/>
              <a:buChar char="•"/>
            </a:pPr>
            <a:r>
              <a:rPr lang="en-US" sz="1800" dirty="0" smtClean="0">
                <a:latin typeface="+mj-lt"/>
              </a:rPr>
              <a:t>Does the scale make sense?</a:t>
            </a:r>
          </a:p>
          <a:p>
            <a:pPr marL="285750" indent="-285750" algn="l">
              <a:buFont typeface="Arial"/>
              <a:buChar char="•"/>
            </a:pPr>
            <a:r>
              <a:rPr lang="en-US" sz="1800" dirty="0" smtClean="0">
                <a:latin typeface="+mj-lt"/>
              </a:rPr>
              <a:t>Is the outcome prediction (ratings) or recommendation?</a:t>
            </a:r>
          </a:p>
        </p:txBody>
      </p:sp>
    </p:spTree>
    <p:extLst>
      <p:ext uri="{BB962C8B-B14F-4D97-AF65-F5344CB8AC3E}">
        <p14:creationId xmlns:p14="http://schemas.microsoft.com/office/powerpoint/2010/main" val="1925959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r>
              <a:rPr lang="en-US" dirty="0" smtClean="0"/>
              <a:t>Implicit + Explicit </a:t>
            </a:r>
            <a:r>
              <a:rPr lang="en-US" sz="2400" dirty="0" smtClean="0">
                <a:latin typeface="PFDinTextCompPro-Italic"/>
                <a:cs typeface="PFDinTextCompPro-Italic"/>
              </a:rPr>
              <a:t>Summary</a:t>
            </a:r>
            <a:endParaRPr lang="en-US" sz="2400" dirty="0">
              <a:latin typeface="PFDinTextCompPro-Italic"/>
              <a:cs typeface="PFDinTextCompPro-Italic"/>
            </a:endParaRP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38</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122608335"/>
              </p:ext>
            </p:extLst>
          </p:nvPr>
        </p:nvGraphicFramePr>
        <p:xfrm>
          <a:off x="871537" y="1409700"/>
          <a:ext cx="7620000" cy="1767839"/>
        </p:xfrm>
        <a:graphic>
          <a:graphicData uri="http://schemas.openxmlformats.org/drawingml/2006/table">
            <a:tbl>
              <a:tblPr firstRow="1" bandRow="1">
                <a:tableStyleId>{2D5ABB26-0587-4C30-8999-92F81FD0307C}</a:tableStyleId>
              </a:tblPr>
              <a:tblGrid>
                <a:gridCol w="3810000"/>
                <a:gridCol w="3810000"/>
              </a:tblGrid>
              <a:tr h="370840">
                <a:tc>
                  <a:txBody>
                    <a:bodyPr/>
                    <a:lstStyle/>
                    <a:p>
                      <a:r>
                        <a:rPr lang="en-US" sz="3200" b="1" dirty="0" smtClean="0"/>
                        <a:t>Explicit</a:t>
                      </a:r>
                    </a:p>
                    <a:p>
                      <a:endParaRPr lang="en-US" dirty="0" smtClean="0"/>
                    </a:p>
                    <a:p>
                      <a:pPr marL="285750" indent="-285750">
                        <a:buFont typeface="Arial"/>
                        <a:buChar char="•"/>
                      </a:pPr>
                      <a:r>
                        <a:rPr lang="en-US" dirty="0" smtClean="0"/>
                        <a:t>Higher</a:t>
                      </a:r>
                      <a:r>
                        <a:rPr lang="en-US" baseline="0" dirty="0" smtClean="0"/>
                        <a:t> value with respect to preferences</a:t>
                      </a:r>
                    </a:p>
                    <a:p>
                      <a:pPr marL="285750" indent="-285750">
                        <a:buFont typeface="Arial"/>
                        <a:buChar char="•"/>
                      </a:pPr>
                      <a:r>
                        <a:rPr lang="en-US" baseline="0" dirty="0" smtClean="0"/>
                        <a:t>Usually collected as a “rating”</a:t>
                      </a:r>
                    </a:p>
                    <a:p>
                      <a:pPr marL="285750" indent="-285750">
                        <a:buFont typeface="Arial"/>
                        <a:buChar char="•"/>
                      </a:pPr>
                      <a:r>
                        <a:rPr lang="en-US" baseline="0" dirty="0" smtClean="0"/>
                        <a:t>Collection is responsibility of user</a:t>
                      </a:r>
                    </a:p>
                    <a:p>
                      <a:pPr marL="285750" indent="-285750">
                        <a:buFont typeface="Arial"/>
                        <a:buChar char="•"/>
                      </a:pPr>
                      <a:r>
                        <a:rPr lang="en-US" baseline="0" dirty="0" smtClean="0"/>
                        <a:t>More direct evaluation of items</a:t>
                      </a:r>
                    </a:p>
                  </a:txBody>
                  <a:tcPr/>
                </a:tc>
                <a:tc>
                  <a:txBody>
                    <a:bodyPr/>
                    <a:lstStyle/>
                    <a:p>
                      <a:r>
                        <a:rPr lang="en-US" sz="3200" b="1" dirty="0" smtClean="0"/>
                        <a:t>Implicit</a:t>
                      </a:r>
                    </a:p>
                    <a:p>
                      <a:endParaRPr lang="en-US" dirty="0" smtClean="0"/>
                    </a:p>
                    <a:p>
                      <a:pPr marL="285750" indent="-285750">
                        <a:buFont typeface="Arial"/>
                        <a:buChar char="•"/>
                      </a:pPr>
                      <a:r>
                        <a:rPr lang="en-US" dirty="0" smtClean="0"/>
                        <a:t>Easy to collect in large quantities</a:t>
                      </a:r>
                    </a:p>
                    <a:p>
                      <a:pPr marL="285750" indent="-285750">
                        <a:buFont typeface="Arial"/>
                        <a:buChar char="•"/>
                      </a:pPr>
                      <a:r>
                        <a:rPr lang="en-US" dirty="0" smtClean="0"/>
                        <a:t>More</a:t>
                      </a:r>
                      <a:r>
                        <a:rPr lang="en-US" baseline="0" dirty="0" smtClean="0"/>
                        <a:t> difficult to work with</a:t>
                      </a:r>
                    </a:p>
                    <a:p>
                      <a:pPr marL="285750" indent="-285750">
                        <a:buFont typeface="Arial"/>
                        <a:buChar char="•"/>
                      </a:pPr>
                      <a:r>
                        <a:rPr lang="en-US" baseline="0" dirty="0" smtClean="0"/>
                        <a:t>Assumes nothing about the user </a:t>
                      </a:r>
                      <a:br>
                        <a:rPr lang="en-US" baseline="0" dirty="0" smtClean="0"/>
                      </a:br>
                      <a:r>
                        <a:rPr lang="en-US" baseline="0" dirty="0" smtClean="0"/>
                        <a:t>(could be anyone!)</a:t>
                      </a:r>
                    </a:p>
                    <a:p>
                      <a:pPr marL="285750" indent="-285750">
                        <a:buFont typeface="Arial"/>
                        <a:buChar char="•"/>
                      </a:pPr>
                      <a:r>
                        <a:rPr lang="en-US" baseline="0" dirty="0" smtClean="0"/>
                        <a:t>Goal is to convert into preferences</a:t>
                      </a:r>
                      <a:endParaRPr lang="en-US" dirty="0"/>
                    </a:p>
                  </a:txBody>
                  <a:tcPr/>
                </a:tc>
              </a:tr>
            </a:tbl>
          </a:graphicData>
        </a:graphic>
      </p:graphicFrame>
      <p:pic>
        <p:nvPicPr>
          <p:cNvPr id="11" name="Picture 10"/>
          <p:cNvPicPr>
            <a:picLocks noChangeAspect="1"/>
          </p:cNvPicPr>
          <p:nvPr/>
        </p:nvPicPr>
        <p:blipFill>
          <a:blip r:embed="rId3"/>
          <a:stretch>
            <a:fillRect/>
          </a:stretch>
        </p:blipFill>
        <p:spPr>
          <a:xfrm>
            <a:off x="947737" y="3238500"/>
            <a:ext cx="2958353" cy="1816100"/>
          </a:xfrm>
          <a:prstGeom prst="rect">
            <a:avLst/>
          </a:prstGeom>
        </p:spPr>
      </p:pic>
    </p:spTree>
    <p:extLst>
      <p:ext uri="{BB962C8B-B14F-4D97-AF65-F5344CB8AC3E}">
        <p14:creationId xmlns:p14="http://schemas.microsoft.com/office/powerpoint/2010/main" val="7334394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smtClean="0"/>
              <a:t>II. </a:t>
            </a:r>
            <a:r>
              <a:rPr lang="en-US" sz="6600" dirty="0" smtClean="0"/>
              <a:t>General Design</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INTRO TO DATA 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27563192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Recommendation systems</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a:t>
            </a:fld>
            <a:endParaRPr lang="en-US"/>
          </a:p>
        </p:txBody>
      </p:sp>
      <p:sp>
        <p:nvSpPr>
          <p:cNvPr id="9" name="TextBox 8"/>
          <p:cNvSpPr txBox="1"/>
          <p:nvPr/>
        </p:nvSpPr>
        <p:spPr>
          <a:xfrm>
            <a:off x="566737" y="952500"/>
            <a:ext cx="8382000" cy="4247317"/>
          </a:xfrm>
          <a:prstGeom prst="rect">
            <a:avLst/>
          </a:prstGeom>
          <a:noFill/>
        </p:spPr>
        <p:txBody>
          <a:bodyPr wrap="square" rtlCol="0">
            <a:spAutoFit/>
          </a:bodyPr>
          <a:lstStyle/>
          <a:p>
            <a:pPr algn="l"/>
            <a:r>
              <a:rPr lang="en-US" sz="3000" dirty="0">
                <a:latin typeface="PFDinTextCompPro-Italic"/>
                <a:cs typeface="PFDinTextCompPro-Italic"/>
              </a:rPr>
              <a:t>A </a:t>
            </a:r>
            <a:r>
              <a:rPr lang="en-US" sz="3000" dirty="0">
                <a:latin typeface="PFDinTextCompPro-Medium"/>
                <a:cs typeface="PFDinTextCompPro-Medium"/>
              </a:rPr>
              <a:t>recommendation system</a:t>
            </a:r>
            <a:r>
              <a:rPr lang="en-US" sz="3000" dirty="0">
                <a:latin typeface="PFDinTextCompPro-Italic"/>
                <a:cs typeface="PFDinTextCompPro-Italic"/>
              </a:rPr>
              <a:t> aims to match users to products/items/brand/</a:t>
            </a:r>
            <a:r>
              <a:rPr lang="en-US" sz="3000" dirty="0" err="1">
                <a:latin typeface="PFDinTextCompPro-Italic"/>
                <a:cs typeface="PFDinTextCompPro-Italic"/>
              </a:rPr>
              <a:t>etc</a:t>
            </a:r>
            <a:r>
              <a:rPr lang="en-US" sz="3000" dirty="0">
                <a:latin typeface="PFDinTextCompPro-Italic"/>
                <a:cs typeface="PFDinTextCompPro-Italic"/>
              </a:rPr>
              <a:t> that they likely haven’t experienced yet and/or predict a users preference based on past observations.</a:t>
            </a:r>
          </a:p>
          <a:p>
            <a:pPr algn="l"/>
            <a:endParaRPr lang="en-US" sz="3000" dirty="0" smtClean="0">
              <a:latin typeface="PFDinTextCompPro-Italic"/>
              <a:cs typeface="PFDinTextCompPro-Italic"/>
            </a:endParaRPr>
          </a:p>
          <a:p>
            <a:pPr algn="l"/>
            <a:r>
              <a:rPr lang="en-US" sz="3000" dirty="0" smtClean="0">
                <a:latin typeface="PFDinTextCompPro-Italic"/>
                <a:cs typeface="PFDinTextCompPro-Italic"/>
              </a:rPr>
              <a:t>A </a:t>
            </a:r>
            <a:r>
              <a:rPr lang="en-US" sz="3000" b="1" dirty="0" smtClean="0">
                <a:latin typeface="PFDinTextCompPro-Italic"/>
                <a:cs typeface="PFDinTextCompPro-Italic"/>
              </a:rPr>
              <a:t>ranking</a:t>
            </a:r>
            <a:r>
              <a:rPr lang="en-US" sz="3000" dirty="0" smtClean="0">
                <a:latin typeface="PFDinTextCompPro-Italic"/>
                <a:cs typeface="PFDinTextCompPro-Italic"/>
              </a:rPr>
              <a:t> or </a:t>
            </a:r>
            <a:r>
              <a:rPr lang="en-US" sz="3000" b="1" dirty="0" smtClean="0">
                <a:latin typeface="PFDinTextCompPro-Italic"/>
                <a:cs typeface="PFDinTextCompPro-Italic"/>
              </a:rPr>
              <a:t>prediction</a:t>
            </a:r>
            <a:r>
              <a:rPr lang="en-US" sz="3000" dirty="0" smtClean="0">
                <a:latin typeface="PFDinTextCompPro-Italic"/>
                <a:cs typeface="PFDinTextCompPro-Italic"/>
              </a:rPr>
              <a:t> is produced by analyzing other user/item ratings (and sometimes item characteristics) to provide personalized recommendations to users.</a:t>
            </a:r>
          </a:p>
        </p:txBody>
      </p:sp>
    </p:spTree>
    <p:extLst>
      <p:ext uri="{BB962C8B-B14F-4D97-AF65-F5344CB8AC3E}">
        <p14:creationId xmlns:p14="http://schemas.microsoft.com/office/powerpoint/2010/main" val="41427686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Recommendation systems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40</a:t>
            </a:fld>
            <a:endParaRPr lang="en-US"/>
          </a:p>
        </p:txBody>
      </p:sp>
      <p:sp>
        <p:nvSpPr>
          <p:cNvPr id="9" name="TextBox 8"/>
          <p:cNvSpPr txBox="1"/>
          <p:nvPr/>
        </p:nvSpPr>
        <p:spPr>
          <a:xfrm>
            <a:off x="566737" y="952500"/>
            <a:ext cx="8458200" cy="553998"/>
          </a:xfrm>
          <a:prstGeom prst="rect">
            <a:avLst/>
          </a:prstGeom>
          <a:noFill/>
        </p:spPr>
        <p:txBody>
          <a:bodyPr wrap="square" rtlCol="0">
            <a:spAutoFit/>
          </a:bodyPr>
          <a:lstStyle/>
          <a:p>
            <a:pPr algn="l"/>
            <a:r>
              <a:rPr lang="en-US" sz="3000" dirty="0" smtClean="0">
                <a:latin typeface="PFDinTextCompPro-Italic"/>
                <a:cs typeface="PFDinTextCompPro-Italic"/>
              </a:rPr>
              <a:t>There are two general approaches to the design:</a:t>
            </a:r>
          </a:p>
        </p:txBody>
      </p:sp>
    </p:spTree>
    <p:extLst>
      <p:ext uri="{BB962C8B-B14F-4D97-AF65-F5344CB8AC3E}">
        <p14:creationId xmlns:p14="http://schemas.microsoft.com/office/powerpoint/2010/main" val="4265386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Recommendation systems</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41</a:t>
            </a:fld>
            <a:endParaRPr lang="en-US"/>
          </a:p>
        </p:txBody>
      </p:sp>
      <p:sp>
        <p:nvSpPr>
          <p:cNvPr id="9" name="TextBox 8"/>
          <p:cNvSpPr txBox="1"/>
          <p:nvPr/>
        </p:nvSpPr>
        <p:spPr>
          <a:xfrm>
            <a:off x="566737" y="952500"/>
            <a:ext cx="8610600" cy="3754874"/>
          </a:xfrm>
          <a:prstGeom prst="rect">
            <a:avLst/>
          </a:prstGeom>
          <a:noFill/>
        </p:spPr>
        <p:txBody>
          <a:bodyPr wrap="square" rtlCol="0">
            <a:spAutoFit/>
          </a:bodyPr>
          <a:lstStyle/>
          <a:p>
            <a:pPr algn="l"/>
            <a:r>
              <a:rPr lang="en-US" sz="2000" dirty="0">
                <a:latin typeface="PFDinTextCompPro-Italic"/>
                <a:cs typeface="PFDinTextCompPro-Italic"/>
              </a:rPr>
              <a:t>There are </a:t>
            </a:r>
            <a:r>
              <a:rPr lang="en-US" sz="2000" dirty="0" smtClean="0">
                <a:latin typeface="PFDinTextCompPro-Italic"/>
                <a:cs typeface="PFDinTextCompPro-Italic"/>
              </a:rPr>
              <a:t>many approaches </a:t>
            </a:r>
            <a:r>
              <a:rPr lang="en-US" sz="2000" dirty="0">
                <a:latin typeface="PFDinTextCompPro-Italic"/>
                <a:cs typeface="PFDinTextCompPro-Italic"/>
              </a:rPr>
              <a:t>to the </a:t>
            </a:r>
            <a:r>
              <a:rPr lang="en-US" sz="2000" dirty="0" smtClean="0">
                <a:latin typeface="PFDinTextCompPro-Italic"/>
                <a:cs typeface="PFDinTextCompPro-Italic"/>
              </a:rPr>
              <a:t>design, but these are commonly modeled techniques:</a:t>
            </a:r>
          </a:p>
          <a:p>
            <a:pPr algn="l"/>
            <a:endParaRPr lang="en-US" sz="3000" dirty="0">
              <a:latin typeface="PFDinTextCompPro-Italic"/>
              <a:cs typeface="PFDinTextCompPro-Italic"/>
            </a:endParaRPr>
          </a:p>
          <a:p>
            <a:pPr algn="l"/>
            <a:r>
              <a:rPr lang="en-US" sz="2400" dirty="0" smtClean="0">
                <a:latin typeface="PFDinTextCompPro-Italic"/>
                <a:cs typeface="PFDinTextCompPro-Italic"/>
              </a:rPr>
              <a:t>In </a:t>
            </a:r>
            <a:r>
              <a:rPr lang="en-US" sz="2400" b="1" dirty="0" smtClean="0">
                <a:latin typeface="PFDinTextCompPro-Medium"/>
                <a:cs typeface="PFDinTextCompPro-Medium"/>
              </a:rPr>
              <a:t>content-based filtering</a:t>
            </a:r>
            <a:r>
              <a:rPr lang="en-US" sz="2400" dirty="0" smtClean="0">
                <a:latin typeface="PFDinTextCompPro-Italic"/>
                <a:cs typeface="PFDinTextCompPro-Italic"/>
              </a:rPr>
              <a:t>, items are mapped into a feature space, and recommendations depend on </a:t>
            </a:r>
            <a:r>
              <a:rPr lang="en-US" sz="2400" i="1" dirty="0" smtClean="0">
                <a:latin typeface="PFDinTextCompPro-Italic"/>
                <a:cs typeface="PFDinTextCompPro-Italic"/>
              </a:rPr>
              <a:t>item characteristics</a:t>
            </a:r>
            <a:r>
              <a:rPr lang="en-US" sz="2400" dirty="0" smtClean="0">
                <a:latin typeface="PFDinTextCompPro-Italic"/>
                <a:cs typeface="PFDinTextCompPro-Italic"/>
              </a:rPr>
              <a:t>.</a:t>
            </a:r>
          </a:p>
          <a:p>
            <a:pPr algn="l"/>
            <a:endParaRPr lang="en-US" sz="2400" dirty="0">
              <a:latin typeface="PFDinTextCompPro-Italic"/>
              <a:cs typeface="PFDinTextCompPro-Italic"/>
            </a:endParaRPr>
          </a:p>
          <a:p>
            <a:pPr algn="l"/>
            <a:r>
              <a:rPr lang="en-US" sz="2400" dirty="0" smtClean="0">
                <a:latin typeface="PFDinTextCompPro-Italic"/>
                <a:cs typeface="PFDinTextCompPro-Italic"/>
              </a:rPr>
              <a:t>In contrast, an </a:t>
            </a:r>
            <a:r>
              <a:rPr lang="en-US" sz="2400" dirty="0">
                <a:latin typeface="PFDinTextCompPro-Italic"/>
                <a:cs typeface="PFDinTextCompPro-Italic"/>
              </a:rPr>
              <a:t>important assumption underlying all of </a:t>
            </a:r>
            <a:r>
              <a:rPr lang="en-US" sz="2400" b="1" dirty="0">
                <a:latin typeface="PFDinTextCompPro-Italic"/>
                <a:cs typeface="PFDinTextCompPro-Italic"/>
              </a:rPr>
              <a:t>collaborative filtering</a:t>
            </a:r>
            <a:r>
              <a:rPr lang="en-US" sz="2400" dirty="0">
                <a:latin typeface="PFDinTextCompPro-Italic"/>
                <a:cs typeface="PFDinTextCompPro-Italic"/>
              </a:rPr>
              <a:t>, </a:t>
            </a:r>
            <a:r>
              <a:rPr lang="en-US" sz="2400" dirty="0" smtClean="0">
                <a:latin typeface="PFDinTextCompPro-Italic"/>
                <a:cs typeface="PFDinTextCompPro-Italic"/>
              </a:rPr>
              <a:t>is: </a:t>
            </a:r>
            <a:r>
              <a:rPr lang="en-US" sz="2400" i="1" dirty="0">
                <a:latin typeface="PFDinTextCompPro-Italic"/>
                <a:cs typeface="PFDinTextCompPro-Italic"/>
              </a:rPr>
              <a:t>users who have similar preferences in the past are likely to have similar preferences in the future.</a:t>
            </a:r>
            <a:endParaRPr lang="en-US" sz="2400" i="1" dirty="0" smtClean="0">
              <a:latin typeface="PFDinTextCompPro-Italic"/>
              <a:cs typeface="PFDinTextCompPro-Italic"/>
            </a:endParaRPr>
          </a:p>
        </p:txBody>
      </p:sp>
    </p:spTree>
    <p:extLst>
      <p:ext uri="{BB962C8B-B14F-4D97-AF65-F5344CB8AC3E}">
        <p14:creationId xmlns:p14="http://schemas.microsoft.com/office/powerpoint/2010/main" val="3617300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Examples – amazon Content-based</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42</a:t>
            </a:fld>
            <a:endParaRPr lang="en-US"/>
          </a:p>
        </p:txBody>
      </p:sp>
      <p:pic>
        <p:nvPicPr>
          <p:cNvPr id="3" name="Picture 2"/>
          <p:cNvPicPr>
            <a:picLocks noChangeAspect="1"/>
          </p:cNvPicPr>
          <p:nvPr/>
        </p:nvPicPr>
        <p:blipFill>
          <a:blip r:embed="rId3"/>
          <a:stretch>
            <a:fillRect/>
          </a:stretch>
        </p:blipFill>
        <p:spPr>
          <a:xfrm>
            <a:off x="321468" y="1094846"/>
            <a:ext cx="8720138" cy="3308637"/>
          </a:xfrm>
          <a:prstGeom prst="rect">
            <a:avLst/>
          </a:prstGeom>
        </p:spPr>
      </p:pic>
    </p:spTree>
    <p:extLst>
      <p:ext uri="{BB962C8B-B14F-4D97-AF65-F5344CB8AC3E}">
        <p14:creationId xmlns:p14="http://schemas.microsoft.com/office/powerpoint/2010/main" val="938061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a:t>
            </a:r>
            <a:r>
              <a:rPr lang="en-US" dirty="0" smtClean="0"/>
              <a:t>amazon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43</a:t>
            </a:fld>
            <a:endParaRPr lang="en-US"/>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435768" y="1409700"/>
            <a:ext cx="8491538" cy="3276600"/>
          </a:xfrm>
          <a:prstGeom prst="rect">
            <a:avLst/>
          </a:prstGeom>
        </p:spPr>
      </p:pic>
    </p:spTree>
    <p:extLst>
      <p:ext uri="{BB962C8B-B14F-4D97-AF65-F5344CB8AC3E}">
        <p14:creationId xmlns:p14="http://schemas.microsoft.com/office/powerpoint/2010/main" val="2367711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Examples – </a:t>
            </a:r>
            <a:r>
              <a:rPr lang="en-US" dirty="0" err="1" smtClean="0"/>
              <a:t>netflix</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44</a:t>
            </a:fld>
            <a:endParaRPr lang="en-US"/>
          </a:p>
        </p:txBody>
      </p:sp>
      <p:pic>
        <p:nvPicPr>
          <p:cNvPr id="11" name="Picture 10"/>
          <p:cNvPicPr>
            <a:picLocks noChangeAspect="1"/>
          </p:cNvPicPr>
          <p:nvPr/>
        </p:nvPicPr>
        <p:blipFill>
          <a:blip r:embed="rId3"/>
          <a:stretch>
            <a:fillRect/>
          </a:stretch>
        </p:blipFill>
        <p:spPr>
          <a:xfrm>
            <a:off x="1277937" y="1169734"/>
            <a:ext cx="6807200" cy="3668965"/>
          </a:xfrm>
          <a:prstGeom prst="rect">
            <a:avLst/>
          </a:prstGeom>
        </p:spPr>
      </p:pic>
    </p:spTree>
    <p:extLst>
      <p:ext uri="{BB962C8B-B14F-4D97-AF65-F5344CB8AC3E}">
        <p14:creationId xmlns:p14="http://schemas.microsoft.com/office/powerpoint/2010/main" val="42190566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a:t>
            </a:r>
            <a:r>
              <a:rPr lang="en-US" dirty="0" err="1"/>
              <a:t>netflix</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45</a:t>
            </a:fld>
            <a:endParaRPr lang="en-US"/>
          </a:p>
        </p:txBody>
      </p:sp>
      <p:pic>
        <p:nvPicPr>
          <p:cNvPr id="10" name="Picture 9"/>
          <p:cNvPicPr>
            <a:picLocks noChangeAspect="1"/>
          </p:cNvPicPr>
          <p:nvPr/>
        </p:nvPicPr>
        <p:blipFill>
          <a:blip r:embed="rId3"/>
          <a:stretch>
            <a:fillRect/>
          </a:stretch>
        </p:blipFill>
        <p:spPr>
          <a:xfrm>
            <a:off x="1485106" y="1312289"/>
            <a:ext cx="6392863" cy="3374011"/>
          </a:xfrm>
          <a:prstGeom prst="rect">
            <a:avLst/>
          </a:prstGeom>
        </p:spPr>
      </p:pic>
    </p:spTree>
    <p:extLst>
      <p:ext uri="{BB962C8B-B14F-4D97-AF65-F5344CB8AC3E}">
        <p14:creationId xmlns:p14="http://schemas.microsoft.com/office/powerpoint/2010/main" val="1164468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Examples – </a:t>
            </a:r>
            <a:r>
              <a:rPr lang="en-US" dirty="0" err="1" smtClean="0"/>
              <a:t>youtube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46</a:t>
            </a:fld>
            <a:endParaRPr lang="en-US"/>
          </a:p>
        </p:txBody>
      </p:sp>
      <p:pic>
        <p:nvPicPr>
          <p:cNvPr id="5" name="Picture 4"/>
          <p:cNvPicPr>
            <a:picLocks noChangeAspect="1"/>
          </p:cNvPicPr>
          <p:nvPr/>
        </p:nvPicPr>
        <p:blipFill>
          <a:blip r:embed="rId3"/>
          <a:stretch>
            <a:fillRect/>
          </a:stretch>
        </p:blipFill>
        <p:spPr>
          <a:xfrm>
            <a:off x="2234235" y="955782"/>
            <a:ext cx="4894604" cy="4302018"/>
          </a:xfrm>
          <a:prstGeom prst="rect">
            <a:avLst/>
          </a:prstGeom>
        </p:spPr>
      </p:pic>
    </p:spTree>
    <p:extLst>
      <p:ext uri="{BB962C8B-B14F-4D97-AF65-F5344CB8AC3E}">
        <p14:creationId xmlns:p14="http://schemas.microsoft.com/office/powerpoint/2010/main" val="1456057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47</a:t>
            </a:fld>
            <a:endParaRPr lang="en-US"/>
          </a:p>
        </p:txBody>
      </p:sp>
      <p:pic>
        <p:nvPicPr>
          <p:cNvPr id="3" name="Picture 2" descr="Screenshot 2015-03-02 08.44.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137" y="0"/>
            <a:ext cx="6026063" cy="5257800"/>
          </a:xfrm>
          <a:prstGeom prst="rect">
            <a:avLst/>
          </a:prstGeom>
        </p:spPr>
      </p:pic>
      <p:cxnSp>
        <p:nvCxnSpPr>
          <p:cNvPr id="4" name="Straight Arrow Connector 3"/>
          <p:cNvCxnSpPr/>
          <p:nvPr/>
        </p:nvCxnSpPr>
        <p:spPr bwMode="auto">
          <a:xfrm flipH="1">
            <a:off x="5976937" y="2552700"/>
            <a:ext cx="1295400" cy="762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 name="TextBox 4"/>
          <p:cNvSpPr txBox="1"/>
          <p:nvPr/>
        </p:nvSpPr>
        <p:spPr>
          <a:xfrm>
            <a:off x="6967537" y="2019300"/>
            <a:ext cx="2030781" cy="861774"/>
          </a:xfrm>
          <a:prstGeom prst="rect">
            <a:avLst/>
          </a:prstGeom>
          <a:noFill/>
        </p:spPr>
        <p:txBody>
          <a:bodyPr wrap="none" rtlCol="0">
            <a:spAutoFit/>
          </a:bodyPr>
          <a:lstStyle/>
          <a:p>
            <a:r>
              <a:rPr lang="en-US" sz="2500" dirty="0" smtClean="0"/>
              <a:t>content-based</a:t>
            </a:r>
          </a:p>
          <a:p>
            <a:r>
              <a:rPr lang="en-US" sz="2500" dirty="0" smtClean="0"/>
              <a:t>filtering</a:t>
            </a:r>
            <a:endParaRPr lang="en-US" sz="2500" dirty="0"/>
          </a:p>
        </p:txBody>
      </p:sp>
    </p:spTree>
    <p:extLst>
      <p:ext uri="{BB962C8B-B14F-4D97-AF65-F5344CB8AC3E}">
        <p14:creationId xmlns:p14="http://schemas.microsoft.com/office/powerpoint/2010/main" val="2901584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Examples – </a:t>
            </a:r>
            <a:r>
              <a:rPr lang="en-US" dirty="0" err="1" smtClean="0"/>
              <a:t>nytimes.com</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48</a:t>
            </a:fld>
            <a:endParaRPr lang="en-US"/>
          </a:p>
        </p:txBody>
      </p:sp>
      <p:pic>
        <p:nvPicPr>
          <p:cNvPr id="7" name="Picture 6"/>
          <p:cNvPicPr>
            <a:picLocks noChangeAspect="1"/>
          </p:cNvPicPr>
          <p:nvPr/>
        </p:nvPicPr>
        <p:blipFill>
          <a:blip r:embed="rId3"/>
          <a:stretch>
            <a:fillRect/>
          </a:stretch>
        </p:blipFill>
        <p:spPr>
          <a:xfrm>
            <a:off x="2253456" y="1028700"/>
            <a:ext cx="4856162" cy="3823403"/>
          </a:xfrm>
          <a:prstGeom prst="rect">
            <a:avLst/>
          </a:prstGeom>
        </p:spPr>
      </p:pic>
    </p:spTree>
    <p:extLst>
      <p:ext uri="{BB962C8B-B14F-4D97-AF65-F5344CB8AC3E}">
        <p14:creationId xmlns:p14="http://schemas.microsoft.com/office/powerpoint/2010/main" val="23095706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Examples – </a:t>
            </a:r>
            <a:r>
              <a:rPr lang="en-US" dirty="0" err="1" smtClean="0"/>
              <a:t>nytimes.com</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49</a:t>
            </a:fld>
            <a:endParaRPr lang="en-US"/>
          </a:p>
        </p:txBody>
      </p:sp>
      <p:pic>
        <p:nvPicPr>
          <p:cNvPr id="2" name="Picture 1"/>
          <p:cNvPicPr>
            <a:picLocks noChangeAspect="1"/>
          </p:cNvPicPr>
          <p:nvPr/>
        </p:nvPicPr>
        <p:blipFill>
          <a:blip r:embed="rId3"/>
          <a:stretch>
            <a:fillRect/>
          </a:stretch>
        </p:blipFill>
        <p:spPr>
          <a:xfrm>
            <a:off x="463153" y="1727941"/>
            <a:ext cx="8436769" cy="2043959"/>
          </a:xfrm>
          <a:prstGeom prst="rect">
            <a:avLst/>
          </a:prstGeom>
        </p:spPr>
      </p:pic>
      <p:grpSp>
        <p:nvGrpSpPr>
          <p:cNvPr id="5" name="Group 26"/>
          <p:cNvGrpSpPr>
            <a:grpSpLocks/>
          </p:cNvGrpSpPr>
          <p:nvPr/>
        </p:nvGrpSpPr>
        <p:grpSpPr bwMode="auto">
          <a:xfrm>
            <a:off x="5672137" y="3771900"/>
            <a:ext cx="3005137" cy="1219200"/>
            <a:chOff x="0" y="0"/>
            <a:chExt cx="1280" cy="1280"/>
          </a:xfrm>
        </p:grpSpPr>
        <p:pic>
          <p:nvPicPr>
            <p:cNvPr id="6"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7" name="Rectangle 24"/>
            <p:cNvSpPr>
              <a:spLocks/>
            </p:cNvSpPr>
            <p:nvPr/>
          </p:nvSpPr>
          <p:spPr bwMode="auto">
            <a:xfrm>
              <a:off x="104" y="96"/>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1300" dirty="0" smtClean="0">
                  <a:solidFill>
                    <a:schemeClr val="tx1"/>
                  </a:solidFill>
                  <a:latin typeface="PFDinTextCompPro-Bold" charset="0"/>
                  <a:ea typeface="ＭＳ Ｐゴシック" charset="0"/>
                  <a:cs typeface="ＭＳ Ｐゴシック" charset="0"/>
                  <a:sym typeface="PFDinTextCompPro-Bold" charset="0"/>
                </a:rPr>
                <a:t>NOTE</a:t>
              </a:r>
              <a:endParaRPr lang="en-US" sz="1300" dirty="0">
                <a:solidFill>
                  <a:schemeClr val="tx1"/>
                </a:solidFill>
                <a:latin typeface="PFDinTextCompPro-Bold" charset="0"/>
                <a:ea typeface="ＭＳ Ｐゴシック" charset="0"/>
                <a:cs typeface="ＭＳ Ｐゴシック" charset="0"/>
                <a:sym typeface="PFDinTextCompPro-Bold" charset="0"/>
              </a:endParaRPr>
            </a:p>
          </p:txBody>
        </p:sp>
        <p:sp>
          <p:nvSpPr>
            <p:cNvPr id="9" name="Rectangle 25"/>
            <p:cNvSpPr>
              <a:spLocks/>
            </p:cNvSpPr>
            <p:nvPr/>
          </p:nvSpPr>
          <p:spPr bwMode="auto">
            <a:xfrm>
              <a:off x="104" y="264"/>
              <a:ext cx="105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ts val="1150"/>
                </a:lnSpc>
              </a:pPr>
              <a:endParaRPr lang="en-US" sz="900" dirty="0" smtClean="0">
                <a:solidFill>
                  <a:schemeClr val="tx1"/>
                </a:solidFill>
                <a:latin typeface="+mn-lt"/>
                <a:ea typeface="ＭＳ Ｐゴシック" charset="0"/>
                <a:cs typeface="PFDinTextCompPro-Italic"/>
                <a:sym typeface="News706 BT" charset="0"/>
              </a:endParaRPr>
            </a:p>
            <a:p>
              <a:pPr algn="l">
                <a:lnSpc>
                  <a:spcPts val="1150"/>
                </a:lnSpc>
              </a:pPr>
              <a:r>
                <a:rPr lang="en-US" sz="1200" dirty="0" smtClean="0">
                  <a:solidFill>
                    <a:schemeClr val="tx1"/>
                  </a:solidFill>
                  <a:latin typeface="+mn-lt"/>
                  <a:ea typeface="ＭＳ Ｐゴシック" charset="0"/>
                  <a:cs typeface="PFDinTextCompPro-Italic"/>
                  <a:sym typeface="News706 BT" charset="0"/>
                </a:rPr>
                <a:t>Collaborative or Content based?</a:t>
              </a:r>
              <a:endParaRPr lang="en-US" sz="1200" i="1" dirty="0" smtClean="0">
                <a:solidFill>
                  <a:schemeClr val="tx1"/>
                </a:solidFill>
                <a:latin typeface="+mn-lt"/>
                <a:ea typeface="ＭＳ Ｐゴシック" charset="0"/>
                <a:cs typeface="PFDinTextCompPro-Italic"/>
                <a:sym typeface="News706 BT" charset="0"/>
              </a:endParaRPr>
            </a:p>
          </p:txBody>
        </p:sp>
      </p:grpSp>
    </p:spTree>
    <p:extLst>
      <p:ext uri="{BB962C8B-B14F-4D97-AF65-F5344CB8AC3E}">
        <p14:creationId xmlns:p14="http://schemas.microsoft.com/office/powerpoint/2010/main" val="1114926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smtClean="0"/>
              <a:t>I. Types of data</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INTRO TO DATA 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942651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Examples – </a:t>
            </a:r>
            <a:r>
              <a:rPr lang="en-US" dirty="0" err="1" smtClean="0"/>
              <a:t>nytimes.com</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50</a:t>
            </a:fld>
            <a:endParaRPr lang="en-US"/>
          </a:p>
        </p:txBody>
      </p:sp>
      <p:pic>
        <p:nvPicPr>
          <p:cNvPr id="2" name="Picture 1"/>
          <p:cNvPicPr>
            <a:picLocks noChangeAspect="1"/>
          </p:cNvPicPr>
          <p:nvPr/>
        </p:nvPicPr>
        <p:blipFill>
          <a:blip r:embed="rId3"/>
          <a:stretch>
            <a:fillRect/>
          </a:stretch>
        </p:blipFill>
        <p:spPr>
          <a:xfrm>
            <a:off x="463153" y="1727941"/>
            <a:ext cx="8436769" cy="2043959"/>
          </a:xfrm>
          <a:prstGeom prst="rect">
            <a:avLst/>
          </a:prstGeom>
        </p:spPr>
      </p:pic>
      <p:grpSp>
        <p:nvGrpSpPr>
          <p:cNvPr id="5" name="Group 26"/>
          <p:cNvGrpSpPr>
            <a:grpSpLocks/>
          </p:cNvGrpSpPr>
          <p:nvPr/>
        </p:nvGrpSpPr>
        <p:grpSpPr bwMode="auto">
          <a:xfrm>
            <a:off x="5672137" y="3771900"/>
            <a:ext cx="3005137" cy="1219200"/>
            <a:chOff x="0" y="0"/>
            <a:chExt cx="1280" cy="1280"/>
          </a:xfrm>
        </p:grpSpPr>
        <p:pic>
          <p:nvPicPr>
            <p:cNvPr id="6"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7" name="Rectangle 24"/>
            <p:cNvSpPr>
              <a:spLocks/>
            </p:cNvSpPr>
            <p:nvPr/>
          </p:nvSpPr>
          <p:spPr bwMode="auto">
            <a:xfrm>
              <a:off x="104" y="96"/>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1300" dirty="0" smtClean="0">
                  <a:solidFill>
                    <a:schemeClr val="tx1"/>
                  </a:solidFill>
                  <a:latin typeface="PFDinTextCompPro-Bold" charset="0"/>
                  <a:ea typeface="ＭＳ Ｐゴシック" charset="0"/>
                  <a:cs typeface="ＭＳ Ｐゴシック" charset="0"/>
                  <a:sym typeface="PFDinTextCompPro-Bold" charset="0"/>
                </a:rPr>
                <a:t>NOTE</a:t>
              </a:r>
              <a:endParaRPr lang="en-US" sz="1300" dirty="0">
                <a:solidFill>
                  <a:schemeClr val="tx1"/>
                </a:solidFill>
                <a:latin typeface="PFDinTextCompPro-Bold" charset="0"/>
                <a:ea typeface="ＭＳ Ｐゴシック" charset="0"/>
                <a:cs typeface="ＭＳ Ｐゴシック" charset="0"/>
                <a:sym typeface="PFDinTextCompPro-Bold" charset="0"/>
              </a:endParaRPr>
            </a:p>
          </p:txBody>
        </p:sp>
        <p:sp>
          <p:nvSpPr>
            <p:cNvPr id="9" name="Rectangle 25"/>
            <p:cNvSpPr>
              <a:spLocks/>
            </p:cNvSpPr>
            <p:nvPr/>
          </p:nvSpPr>
          <p:spPr bwMode="auto">
            <a:xfrm>
              <a:off x="104" y="264"/>
              <a:ext cx="105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ts val="1150"/>
                </a:lnSpc>
              </a:pPr>
              <a:endParaRPr lang="en-US" sz="900" dirty="0" smtClean="0">
                <a:solidFill>
                  <a:schemeClr val="tx1"/>
                </a:solidFill>
                <a:latin typeface="+mn-lt"/>
                <a:ea typeface="ＭＳ Ｐゴシック" charset="0"/>
                <a:cs typeface="PFDinTextCompPro-Italic"/>
                <a:sym typeface="News706 BT" charset="0"/>
              </a:endParaRPr>
            </a:p>
            <a:p>
              <a:pPr algn="l">
                <a:lnSpc>
                  <a:spcPts val="1150"/>
                </a:lnSpc>
              </a:pPr>
              <a:r>
                <a:rPr lang="en-US" sz="1200" dirty="0" smtClean="0">
                  <a:solidFill>
                    <a:schemeClr val="tx1"/>
                  </a:solidFill>
                  <a:latin typeface="+mn-lt"/>
                  <a:ea typeface="ＭＳ Ｐゴシック" charset="0"/>
                  <a:cs typeface="PFDinTextCompPro-Italic"/>
                  <a:sym typeface="News706 BT" charset="0"/>
                </a:rPr>
                <a:t>Collaborative or Content based?</a:t>
              </a:r>
            </a:p>
            <a:p>
              <a:pPr algn="l">
                <a:lnSpc>
                  <a:spcPts val="1150"/>
                </a:lnSpc>
              </a:pPr>
              <a:endParaRPr lang="en-US" sz="1200" i="1" dirty="0">
                <a:solidFill>
                  <a:schemeClr val="tx1"/>
                </a:solidFill>
                <a:latin typeface="+mn-lt"/>
                <a:ea typeface="ＭＳ Ｐゴシック" charset="0"/>
                <a:cs typeface="PFDinTextCompPro-Italic"/>
                <a:sym typeface="News706 BT" charset="0"/>
              </a:endParaRPr>
            </a:p>
            <a:p>
              <a:pPr algn="l">
                <a:lnSpc>
                  <a:spcPts val="1150"/>
                </a:lnSpc>
              </a:pPr>
              <a:r>
                <a:rPr lang="en-US" sz="1200" i="1" dirty="0" smtClean="0">
                  <a:solidFill>
                    <a:schemeClr val="tx1"/>
                  </a:solidFill>
                  <a:latin typeface="+mn-lt"/>
                  <a:ea typeface="ＭＳ Ｐゴシック" charset="0"/>
                  <a:cs typeface="PFDinTextCompPro-Italic"/>
                  <a:sym typeface="News706 BT" charset="0"/>
                </a:rPr>
                <a:t>CONTENT BASED </a:t>
              </a:r>
              <a:r>
                <a:rPr lang="en-US" sz="1200" i="1" dirty="0" smtClean="0">
                  <a:solidFill>
                    <a:schemeClr val="tx1"/>
                  </a:solidFill>
                  <a:latin typeface="+mn-lt"/>
                  <a:ea typeface="ＭＳ Ｐゴシック" charset="0"/>
                  <a:cs typeface="PFDinTextCompPro-Italic"/>
                  <a:sym typeface="Wingdings"/>
                </a:rPr>
                <a:t></a:t>
              </a:r>
              <a:endParaRPr lang="en-US" sz="1200" i="1" dirty="0" smtClean="0">
                <a:solidFill>
                  <a:schemeClr val="tx1"/>
                </a:solidFill>
                <a:latin typeface="+mn-lt"/>
                <a:ea typeface="ＭＳ Ｐゴシック" charset="0"/>
                <a:cs typeface="PFDinTextCompPro-Italic"/>
                <a:sym typeface="News706 BT" charset="0"/>
              </a:endParaRPr>
            </a:p>
          </p:txBody>
        </p:sp>
      </p:grpSp>
    </p:spTree>
    <p:extLst>
      <p:ext uri="{BB962C8B-B14F-4D97-AF65-F5344CB8AC3E}">
        <p14:creationId xmlns:p14="http://schemas.microsoft.com/office/powerpoint/2010/main" val="26562109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smtClean="0"/>
              <a:t>I. content-based filtering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INTRO TO DATA 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7439185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52</a:t>
            </a:fld>
            <a:endParaRPr lang="en-US"/>
          </a:p>
        </p:txBody>
      </p:sp>
      <p:sp>
        <p:nvSpPr>
          <p:cNvPr id="9" name="TextBox 8"/>
          <p:cNvSpPr txBox="1"/>
          <p:nvPr/>
        </p:nvSpPr>
        <p:spPr>
          <a:xfrm>
            <a:off x="566737" y="952500"/>
            <a:ext cx="8382000" cy="1015663"/>
          </a:xfrm>
          <a:prstGeom prst="rect">
            <a:avLst/>
          </a:prstGeom>
          <a:noFill/>
        </p:spPr>
        <p:txBody>
          <a:bodyPr wrap="square" rtlCol="0">
            <a:spAutoFit/>
          </a:bodyPr>
          <a:lstStyle/>
          <a:p>
            <a:pPr algn="l"/>
            <a:r>
              <a:rPr lang="en-US" sz="3000" dirty="0" smtClean="0">
                <a:latin typeface="PFDinTextCompPro-Medium"/>
                <a:cs typeface="PFDinTextCompPro-Medium"/>
              </a:rPr>
              <a:t>Content-based filtering</a:t>
            </a:r>
            <a:r>
              <a:rPr lang="en-US" sz="3000" dirty="0" smtClean="0">
                <a:latin typeface="PFDinTextCompPro-Italic"/>
                <a:cs typeface="PFDinTextCompPro-Italic"/>
              </a:rPr>
              <a:t> begins by mapping each item into a feature space. Both users and items are represented by vectors in this space.</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238290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Content-based filtering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53</a:t>
            </a:fld>
            <a:endParaRPr lang="en-US"/>
          </a:p>
        </p:txBody>
      </p:sp>
      <p:sp>
        <p:nvSpPr>
          <p:cNvPr id="9" name="TextBox 8"/>
          <p:cNvSpPr txBox="1"/>
          <p:nvPr/>
        </p:nvSpPr>
        <p:spPr>
          <a:xfrm>
            <a:off x="566737" y="952500"/>
            <a:ext cx="8382000" cy="2785378"/>
          </a:xfrm>
          <a:prstGeom prst="rect">
            <a:avLst/>
          </a:prstGeom>
          <a:noFill/>
        </p:spPr>
        <p:txBody>
          <a:bodyPr wrap="square" rtlCol="0">
            <a:spAutoFit/>
          </a:bodyPr>
          <a:lstStyle/>
          <a:p>
            <a:pPr algn="l"/>
            <a:r>
              <a:rPr lang="en-US" sz="2500" dirty="0" smtClean="0">
                <a:latin typeface="PFDinTextCompPro-Medium"/>
                <a:cs typeface="PFDinTextCompPro-Medium"/>
              </a:rPr>
              <a:t>Content-based filtering</a:t>
            </a:r>
            <a:r>
              <a:rPr lang="en-US" sz="2500" dirty="0" smtClean="0">
                <a:latin typeface="PFDinTextCompPro-Italic"/>
                <a:cs typeface="PFDinTextCompPro-Italic"/>
              </a:rPr>
              <a:t> begins by mapping each item into a feature space. Both users and items are represented by vectors in this space.</a:t>
            </a:r>
          </a:p>
          <a:p>
            <a:pPr algn="l"/>
            <a:endParaRPr lang="en-US" sz="2500" dirty="0">
              <a:latin typeface="PFDinTextCompPro-Italic"/>
              <a:cs typeface="PFDinTextCompPro-Italic"/>
            </a:endParaRPr>
          </a:p>
          <a:p>
            <a:pPr algn="l"/>
            <a:r>
              <a:rPr lang="en-US" sz="2500" b="1" i="1" dirty="0" smtClean="0">
                <a:latin typeface="PFDinTextCompPro-Italic"/>
                <a:cs typeface="PFDinTextCompPro-Italic"/>
              </a:rPr>
              <a:t>Item vectors</a:t>
            </a:r>
            <a:r>
              <a:rPr lang="en-US" sz="2500" b="1" dirty="0" smtClean="0">
                <a:latin typeface="PFDinTextCompPro-Italic"/>
                <a:cs typeface="PFDinTextCompPro-Italic"/>
              </a:rPr>
              <a:t> </a:t>
            </a:r>
            <a:r>
              <a:rPr lang="en-US" sz="2500" dirty="0" smtClean="0">
                <a:latin typeface="PFDinTextCompPro-Italic"/>
                <a:cs typeface="PFDinTextCompPro-Italic"/>
              </a:rPr>
              <a:t>measure the degree to which the item is described by each feature, and </a:t>
            </a:r>
            <a:r>
              <a:rPr lang="en-US" sz="2500" b="1" i="1" dirty="0" smtClean="0">
                <a:latin typeface="PFDinTextCompPro-Italic"/>
                <a:cs typeface="PFDinTextCompPro-Italic"/>
              </a:rPr>
              <a:t>user vectors</a:t>
            </a:r>
            <a:r>
              <a:rPr lang="en-US" sz="2500" b="1" dirty="0" smtClean="0">
                <a:latin typeface="PFDinTextCompPro-Italic"/>
                <a:cs typeface="PFDinTextCompPro-Italic"/>
              </a:rPr>
              <a:t> </a:t>
            </a:r>
            <a:r>
              <a:rPr lang="en-US" sz="2500" dirty="0" smtClean="0">
                <a:latin typeface="PFDinTextCompPro-Italic"/>
                <a:cs typeface="PFDinTextCompPro-Italic"/>
              </a:rPr>
              <a:t>measure a user’s preferences for each feature.</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792505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Content-based filtering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54</a:t>
            </a:fld>
            <a:endParaRPr lang="en-US"/>
          </a:p>
        </p:txBody>
      </p:sp>
      <p:sp>
        <p:nvSpPr>
          <p:cNvPr id="9" name="TextBox 8"/>
          <p:cNvSpPr txBox="1"/>
          <p:nvPr/>
        </p:nvSpPr>
        <p:spPr>
          <a:xfrm>
            <a:off x="566737" y="952500"/>
            <a:ext cx="8382000" cy="4324261"/>
          </a:xfrm>
          <a:prstGeom prst="rect">
            <a:avLst/>
          </a:prstGeom>
          <a:noFill/>
        </p:spPr>
        <p:txBody>
          <a:bodyPr wrap="square" rtlCol="0">
            <a:spAutoFit/>
          </a:bodyPr>
          <a:lstStyle/>
          <a:p>
            <a:pPr algn="l"/>
            <a:r>
              <a:rPr lang="en-US" sz="2500" dirty="0" smtClean="0">
                <a:latin typeface="PFDinTextCompPro-Medium"/>
                <a:cs typeface="PFDinTextCompPro-Medium"/>
              </a:rPr>
              <a:t>Content-based filtering</a:t>
            </a:r>
            <a:r>
              <a:rPr lang="en-US" sz="2500" dirty="0" smtClean="0">
                <a:latin typeface="PFDinTextCompPro-Italic"/>
                <a:cs typeface="PFDinTextCompPro-Italic"/>
              </a:rPr>
              <a:t> begins by mapping each item into a feature space. Both users and items are represented by vectors in this space.</a:t>
            </a:r>
          </a:p>
          <a:p>
            <a:pPr algn="l"/>
            <a:endParaRPr lang="en-US" sz="2500" dirty="0">
              <a:latin typeface="PFDinTextCompPro-Italic"/>
              <a:cs typeface="PFDinTextCompPro-Italic"/>
            </a:endParaRPr>
          </a:p>
          <a:p>
            <a:pPr algn="l"/>
            <a:r>
              <a:rPr lang="en-US" sz="2500" b="1" i="1" dirty="0" smtClean="0">
                <a:latin typeface="PFDinTextCompPro-Italic"/>
                <a:cs typeface="PFDinTextCompPro-Italic"/>
              </a:rPr>
              <a:t>Item vectors</a:t>
            </a:r>
            <a:r>
              <a:rPr lang="en-US" sz="2500" b="1" dirty="0" smtClean="0">
                <a:latin typeface="PFDinTextCompPro-Italic"/>
                <a:cs typeface="PFDinTextCompPro-Italic"/>
              </a:rPr>
              <a:t> </a:t>
            </a:r>
            <a:r>
              <a:rPr lang="en-US" sz="2500" dirty="0" smtClean="0">
                <a:latin typeface="PFDinTextCompPro-Italic"/>
                <a:cs typeface="PFDinTextCompPro-Italic"/>
              </a:rPr>
              <a:t>measure the degree to which the item is described by each feature, and </a:t>
            </a:r>
            <a:r>
              <a:rPr lang="en-US" sz="2500" b="1" i="1" dirty="0" smtClean="0">
                <a:latin typeface="PFDinTextCompPro-Italic"/>
                <a:cs typeface="PFDinTextCompPro-Italic"/>
              </a:rPr>
              <a:t>user vectors</a:t>
            </a:r>
            <a:r>
              <a:rPr lang="en-US" sz="2500" b="1" dirty="0" smtClean="0">
                <a:latin typeface="PFDinTextCompPro-Italic"/>
                <a:cs typeface="PFDinTextCompPro-Italic"/>
              </a:rPr>
              <a:t> </a:t>
            </a:r>
            <a:r>
              <a:rPr lang="en-US" sz="2500" dirty="0" smtClean="0">
                <a:latin typeface="PFDinTextCompPro-Italic"/>
                <a:cs typeface="PFDinTextCompPro-Italic"/>
              </a:rPr>
              <a:t>measure a user’s preferences for each feature.</a:t>
            </a:r>
          </a:p>
          <a:p>
            <a:pPr algn="l"/>
            <a:endParaRPr lang="en-US" sz="2500" dirty="0" smtClean="0">
              <a:latin typeface="PFDinTextCompPro-Italic"/>
              <a:cs typeface="PFDinTextCompPro-Italic"/>
            </a:endParaRPr>
          </a:p>
          <a:p>
            <a:pPr algn="l"/>
            <a:r>
              <a:rPr lang="en-US" sz="2500" dirty="0">
                <a:latin typeface="PFDinTextCompPro-Italic"/>
                <a:cs typeface="PFDinTextCompPro-Italic"/>
              </a:rPr>
              <a:t>Ratings are generated by taking </a:t>
            </a:r>
            <a:r>
              <a:rPr lang="en-US" sz="2500" b="1" dirty="0">
                <a:latin typeface="PFDinTextCompPro-Italic"/>
                <a:cs typeface="PFDinTextCompPro-Italic"/>
              </a:rPr>
              <a:t>dot products </a:t>
            </a:r>
            <a:r>
              <a:rPr lang="en-US" sz="2500" dirty="0">
                <a:latin typeface="PFDinTextCompPro-Italic"/>
                <a:cs typeface="PFDinTextCompPro-Italic"/>
              </a:rPr>
              <a:t>of user &amp; item vectors.</a:t>
            </a:r>
          </a:p>
          <a:p>
            <a:pPr algn="l"/>
            <a:endParaRPr lang="en-US" sz="25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69078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 – 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55</a:t>
            </a:fld>
            <a:endParaRPr lang="en-US"/>
          </a:p>
        </p:txBody>
      </p:sp>
      <p:sp>
        <p:nvSpPr>
          <p:cNvPr id="9" name="TextBox 8"/>
          <p:cNvSpPr txBox="1"/>
          <p:nvPr/>
        </p:nvSpPr>
        <p:spPr>
          <a:xfrm>
            <a:off x="261937" y="952500"/>
            <a:ext cx="8686800" cy="2508379"/>
          </a:xfrm>
          <a:prstGeom prst="rect">
            <a:avLst/>
          </a:prstGeom>
          <a:noFill/>
        </p:spPr>
        <p:txBody>
          <a:bodyPr wrap="square" rtlCol="0">
            <a:spAutoFit/>
          </a:bodyPr>
          <a:lstStyle/>
          <a:p>
            <a:pPr algn="l"/>
            <a:r>
              <a:rPr lang="en-US" sz="2700" dirty="0" smtClean="0">
                <a:latin typeface="PFDinTextCompPro-Italic"/>
                <a:cs typeface="PFDinTextCompPro-Italic"/>
              </a:rPr>
              <a:t>features </a:t>
            </a:r>
            <a:r>
              <a:rPr lang="en-US" sz="2700" dirty="0">
                <a:latin typeface="PFDinTextCompPro-Italic"/>
                <a:cs typeface="PFDinTextCompPro-Italic"/>
              </a:rPr>
              <a:t>= (big box </a:t>
            </a:r>
            <a:r>
              <a:rPr lang="en-US" sz="2700" dirty="0" smtClean="0">
                <a:latin typeface="PFDinTextCompPro-Italic"/>
                <a:cs typeface="PFDinTextCompPro-Italic"/>
              </a:rPr>
              <a:t>office, aimed at kids, famous actors)</a:t>
            </a:r>
          </a:p>
          <a:p>
            <a:pPr algn="l"/>
            <a:endParaRPr lang="en-US" sz="3000" dirty="0">
              <a:latin typeface="PFDinTextCompPro-Italic"/>
              <a:cs typeface="PFDinTextCompPro-Italic"/>
            </a:endParaRPr>
          </a:p>
          <a:p>
            <a:pPr algn="l"/>
            <a:r>
              <a:rPr lang="en-US" sz="2500" b="1" dirty="0">
                <a:latin typeface="PFDinTextCompPro-Italic"/>
                <a:cs typeface="PFDinTextCompPro-Italic"/>
              </a:rPr>
              <a:t>I</a:t>
            </a:r>
            <a:r>
              <a:rPr lang="en-US" sz="2500" b="1" dirty="0" smtClean="0">
                <a:latin typeface="PFDinTextCompPro-Italic"/>
                <a:cs typeface="PFDinTextCompPro-Italic"/>
              </a:rPr>
              <a:t>tems (movies):</a:t>
            </a:r>
          </a:p>
          <a:p>
            <a:pPr algn="l"/>
            <a:r>
              <a:rPr lang="en-US" sz="2500" dirty="0" smtClean="0">
                <a:latin typeface="PFDinTextCompPro-Italic"/>
                <a:cs typeface="PFDinTextCompPro-Italic"/>
              </a:rPr>
              <a:t>Finding </a:t>
            </a:r>
            <a:r>
              <a:rPr lang="en-US" sz="2500" dirty="0" err="1" smtClean="0">
                <a:latin typeface="PFDinTextCompPro-Italic"/>
                <a:cs typeface="PFDinTextCompPro-Italic"/>
              </a:rPr>
              <a:t>Nemo</a:t>
            </a:r>
            <a:r>
              <a:rPr lang="en-US" sz="2500" dirty="0" smtClean="0">
                <a:latin typeface="PFDinTextCompPro-Italic"/>
                <a:cs typeface="PFDinTextCompPro-Italic"/>
              </a:rPr>
              <a:t> = (5, 5, 2)</a:t>
            </a:r>
          </a:p>
          <a:p>
            <a:pPr algn="l"/>
            <a:r>
              <a:rPr lang="en-US" sz="2500" dirty="0" smtClean="0">
                <a:latin typeface="PFDinTextCompPro-Italic"/>
                <a:cs typeface="PFDinTextCompPro-Italic"/>
              </a:rPr>
              <a:t>Mission Impossible = (3, -5, 5)</a:t>
            </a:r>
          </a:p>
          <a:p>
            <a:pPr algn="l"/>
            <a:r>
              <a:rPr lang="en-US" sz="2500" dirty="0" err="1" smtClean="0">
                <a:latin typeface="PFDinTextCompPro-Italic"/>
                <a:cs typeface="PFDinTextCompPro-Italic"/>
              </a:rPr>
              <a:t>Jiro</a:t>
            </a:r>
            <a:r>
              <a:rPr lang="en-US" sz="2500" dirty="0" smtClean="0">
                <a:latin typeface="PFDinTextCompPro-Italic"/>
                <a:cs typeface="PFDinTextCompPro-Italic"/>
              </a:rPr>
              <a:t> Dreams of Sushi = (-4, -5, -5)</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36505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 – 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56</a:t>
            </a:fld>
            <a:endParaRPr lang="en-US"/>
          </a:p>
        </p:txBody>
      </p:sp>
      <p:sp>
        <p:nvSpPr>
          <p:cNvPr id="9" name="TextBox 8"/>
          <p:cNvSpPr txBox="1"/>
          <p:nvPr/>
        </p:nvSpPr>
        <p:spPr>
          <a:xfrm>
            <a:off x="261937" y="952500"/>
            <a:ext cx="8686800" cy="4524315"/>
          </a:xfrm>
          <a:prstGeom prst="rect">
            <a:avLst/>
          </a:prstGeom>
          <a:noFill/>
        </p:spPr>
        <p:txBody>
          <a:bodyPr wrap="square" rtlCol="0">
            <a:spAutoFit/>
          </a:bodyPr>
          <a:lstStyle/>
          <a:p>
            <a:pPr algn="l"/>
            <a:r>
              <a:rPr lang="en-US" sz="2700" dirty="0" smtClean="0">
                <a:latin typeface="PFDinTextCompPro-Italic"/>
                <a:cs typeface="PFDinTextCompPro-Italic"/>
              </a:rPr>
              <a:t>features </a:t>
            </a:r>
            <a:r>
              <a:rPr lang="en-US" sz="2700" dirty="0">
                <a:latin typeface="PFDinTextCompPro-Italic"/>
                <a:cs typeface="PFDinTextCompPro-Italic"/>
              </a:rPr>
              <a:t>= (big box </a:t>
            </a:r>
            <a:r>
              <a:rPr lang="en-US" sz="2700" dirty="0" smtClean="0">
                <a:latin typeface="PFDinTextCompPro-Italic"/>
                <a:cs typeface="PFDinTextCompPro-Italic"/>
              </a:rPr>
              <a:t>office, aimed at kids, famous actors)</a:t>
            </a:r>
          </a:p>
          <a:p>
            <a:pPr algn="l"/>
            <a:endParaRPr lang="en-US" sz="3000" dirty="0">
              <a:latin typeface="PFDinTextCompPro-Italic"/>
              <a:cs typeface="PFDinTextCompPro-Italic"/>
            </a:endParaRPr>
          </a:p>
          <a:p>
            <a:pPr algn="l"/>
            <a:r>
              <a:rPr lang="en-US" sz="2500" b="1" dirty="0">
                <a:latin typeface="PFDinTextCompPro-Italic"/>
                <a:cs typeface="PFDinTextCompPro-Italic"/>
              </a:rPr>
              <a:t>I</a:t>
            </a:r>
            <a:r>
              <a:rPr lang="en-US" sz="2500" b="1" dirty="0" smtClean="0">
                <a:latin typeface="PFDinTextCompPro-Italic"/>
                <a:cs typeface="PFDinTextCompPro-Italic"/>
              </a:rPr>
              <a:t>tems (movies):</a:t>
            </a:r>
          </a:p>
          <a:p>
            <a:pPr algn="l"/>
            <a:r>
              <a:rPr lang="en-US" sz="2500" dirty="0" smtClean="0">
                <a:latin typeface="PFDinTextCompPro-Italic"/>
                <a:cs typeface="PFDinTextCompPro-Italic"/>
              </a:rPr>
              <a:t>Finding </a:t>
            </a:r>
            <a:r>
              <a:rPr lang="en-US" sz="2500" dirty="0" err="1" smtClean="0">
                <a:latin typeface="PFDinTextCompPro-Italic"/>
                <a:cs typeface="PFDinTextCompPro-Italic"/>
              </a:rPr>
              <a:t>Nemo</a:t>
            </a:r>
            <a:r>
              <a:rPr lang="en-US" sz="2500" dirty="0" smtClean="0">
                <a:latin typeface="PFDinTextCompPro-Italic"/>
                <a:cs typeface="PFDinTextCompPro-Italic"/>
              </a:rPr>
              <a:t> = (5, 5, 2)</a:t>
            </a:r>
          </a:p>
          <a:p>
            <a:pPr algn="l"/>
            <a:r>
              <a:rPr lang="en-US" sz="2500" dirty="0" smtClean="0">
                <a:latin typeface="PFDinTextCompPro-Italic"/>
                <a:cs typeface="PFDinTextCompPro-Italic"/>
              </a:rPr>
              <a:t>Mission Impossible = (3, -5, 5)</a:t>
            </a:r>
          </a:p>
          <a:p>
            <a:pPr algn="l"/>
            <a:r>
              <a:rPr lang="en-US" sz="2500" dirty="0" err="1" smtClean="0">
                <a:latin typeface="PFDinTextCompPro-Italic"/>
                <a:cs typeface="PFDinTextCompPro-Italic"/>
              </a:rPr>
              <a:t>Jiro</a:t>
            </a:r>
            <a:r>
              <a:rPr lang="en-US" sz="2500" dirty="0" smtClean="0">
                <a:latin typeface="PFDinTextCompPro-Italic"/>
                <a:cs typeface="PFDinTextCompPro-Italic"/>
              </a:rPr>
              <a:t> Dreams of Sushi = (-4, -5, -5)</a:t>
            </a:r>
          </a:p>
          <a:p>
            <a:pPr algn="l"/>
            <a:endParaRPr lang="en-US" sz="2500" dirty="0">
              <a:latin typeface="PFDinTextCompPro-Italic"/>
              <a:cs typeface="PFDinTextCompPro-Italic"/>
            </a:endParaRPr>
          </a:p>
          <a:p>
            <a:pPr algn="l"/>
            <a:r>
              <a:rPr lang="en-US" sz="2500" b="1" dirty="0" smtClean="0">
                <a:latin typeface="PFDinTextCompPro-Italic"/>
                <a:cs typeface="PFDinTextCompPro-Italic"/>
              </a:rPr>
              <a:t>Users:</a:t>
            </a:r>
          </a:p>
          <a:p>
            <a:pPr algn="l"/>
            <a:r>
              <a:rPr lang="en-US" sz="2800" dirty="0" smtClean="0">
                <a:latin typeface="PFDinTextCompPro-Italic"/>
                <a:cs typeface="PFDinTextCompPro-Italic"/>
              </a:rPr>
              <a:t>Alice </a:t>
            </a:r>
            <a:r>
              <a:rPr lang="en-US" sz="2800" dirty="0">
                <a:latin typeface="PFDinTextCompPro-Italic"/>
                <a:cs typeface="PFDinTextCompPro-Italic"/>
              </a:rPr>
              <a:t>= (-3, 2, -2</a:t>
            </a:r>
            <a:r>
              <a:rPr lang="en-US" sz="2800" dirty="0" smtClean="0">
                <a:latin typeface="PFDinTextCompPro-Italic"/>
                <a:cs typeface="PFDinTextCompPro-Italic"/>
              </a:rPr>
              <a:t>)</a:t>
            </a:r>
          </a:p>
          <a:p>
            <a:pPr algn="l"/>
            <a:r>
              <a:rPr lang="en-US" sz="2800" dirty="0" smtClean="0">
                <a:latin typeface="PFDinTextCompPro-Italic"/>
                <a:cs typeface="PFDinTextCompPro-Italic"/>
              </a:rPr>
              <a:t>Bob = (4, -3, 5)</a:t>
            </a:r>
            <a:endParaRPr lang="en-US" sz="2800" dirty="0">
              <a:latin typeface="PFDinTextCompPro-Italic"/>
              <a:cs typeface="PFDinTextCompPro-Italic"/>
            </a:endParaRPr>
          </a:p>
          <a:p>
            <a:pPr algn="l"/>
            <a:endParaRPr lang="en-US" sz="2500" b="1"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06703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 – 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57</a:t>
            </a:fld>
            <a:endParaRPr lang="en-US"/>
          </a:p>
        </p:txBody>
      </p:sp>
      <p:sp>
        <p:nvSpPr>
          <p:cNvPr id="9" name="TextBox 8"/>
          <p:cNvSpPr txBox="1"/>
          <p:nvPr/>
        </p:nvSpPr>
        <p:spPr>
          <a:xfrm>
            <a:off x="261937" y="952500"/>
            <a:ext cx="9101138" cy="4478149"/>
          </a:xfrm>
          <a:prstGeom prst="rect">
            <a:avLst/>
          </a:prstGeom>
          <a:noFill/>
        </p:spPr>
        <p:txBody>
          <a:bodyPr wrap="square" rtlCol="0">
            <a:spAutoFit/>
          </a:bodyPr>
          <a:lstStyle/>
          <a:p>
            <a:pPr algn="l"/>
            <a:r>
              <a:rPr lang="en-US" sz="2700" dirty="0" smtClean="0">
                <a:latin typeface="PFDinTextCompPro-Italic"/>
                <a:cs typeface="PFDinTextCompPro-Italic"/>
              </a:rPr>
              <a:t>features </a:t>
            </a:r>
            <a:r>
              <a:rPr lang="en-US" sz="2700" dirty="0">
                <a:latin typeface="PFDinTextCompPro-Italic"/>
                <a:cs typeface="PFDinTextCompPro-Italic"/>
              </a:rPr>
              <a:t>= (big box </a:t>
            </a:r>
            <a:r>
              <a:rPr lang="en-US" sz="2700" dirty="0" smtClean="0">
                <a:latin typeface="PFDinTextCompPro-Italic"/>
                <a:cs typeface="PFDinTextCompPro-Italic"/>
              </a:rPr>
              <a:t>office, aimed at kids, famous actors)</a:t>
            </a:r>
          </a:p>
          <a:p>
            <a:pPr algn="l"/>
            <a:endParaRPr lang="en-US" sz="3000" dirty="0">
              <a:latin typeface="PFDinTextCompPro-Italic"/>
              <a:cs typeface="PFDinTextCompPro-Italic"/>
            </a:endParaRPr>
          </a:p>
          <a:p>
            <a:pPr algn="l"/>
            <a:r>
              <a:rPr lang="en-US" sz="2500" b="1" dirty="0">
                <a:latin typeface="PFDinTextCompPro-Italic"/>
                <a:cs typeface="PFDinTextCompPro-Italic"/>
              </a:rPr>
              <a:t>I</a:t>
            </a:r>
            <a:r>
              <a:rPr lang="en-US" sz="2500" b="1" dirty="0" smtClean="0">
                <a:latin typeface="PFDinTextCompPro-Italic"/>
                <a:cs typeface="PFDinTextCompPro-Italic"/>
              </a:rPr>
              <a:t>tems (movies):		          	     Prediction (for Alice)</a:t>
            </a:r>
          </a:p>
          <a:p>
            <a:pPr algn="l"/>
            <a:r>
              <a:rPr lang="en-US" sz="2500" dirty="0" smtClean="0">
                <a:latin typeface="PFDinTextCompPro-Italic"/>
                <a:cs typeface="PFDinTextCompPro-Italic"/>
              </a:rPr>
              <a:t>Finding </a:t>
            </a:r>
            <a:r>
              <a:rPr lang="en-US" sz="2500" dirty="0" err="1" smtClean="0">
                <a:latin typeface="PFDinTextCompPro-Italic"/>
                <a:cs typeface="PFDinTextCompPro-Italic"/>
              </a:rPr>
              <a:t>Nemo</a:t>
            </a:r>
            <a:r>
              <a:rPr lang="en-US" sz="2500" dirty="0" smtClean="0">
                <a:latin typeface="PFDinTextCompPro-Italic"/>
                <a:cs typeface="PFDinTextCompPro-Italic"/>
              </a:rPr>
              <a:t> = (5, 5, 2)	                5*-3 + 5*2 + 2*-2       = -9</a:t>
            </a:r>
          </a:p>
          <a:p>
            <a:pPr algn="l"/>
            <a:r>
              <a:rPr lang="en-US" sz="2500" dirty="0" smtClean="0">
                <a:latin typeface="PFDinTextCompPro-Italic"/>
                <a:cs typeface="PFDinTextCompPro-Italic"/>
              </a:rPr>
              <a:t>Mission Impossible = (3, -5, 5) </a:t>
            </a:r>
          </a:p>
          <a:p>
            <a:pPr algn="l"/>
            <a:r>
              <a:rPr lang="en-US" sz="2500" dirty="0" err="1" smtClean="0">
                <a:latin typeface="PFDinTextCompPro-Italic"/>
                <a:cs typeface="PFDinTextCompPro-Italic"/>
              </a:rPr>
              <a:t>Jiro</a:t>
            </a:r>
            <a:r>
              <a:rPr lang="en-US" sz="2500" dirty="0" smtClean="0">
                <a:latin typeface="PFDinTextCompPro-Italic"/>
                <a:cs typeface="PFDinTextCompPro-Italic"/>
              </a:rPr>
              <a:t> Dreams of Sushi = (-4, -5, -5) </a:t>
            </a:r>
          </a:p>
          <a:p>
            <a:pPr algn="l"/>
            <a:endParaRPr lang="en-US" sz="2500" dirty="0" smtClean="0">
              <a:latin typeface="PFDinTextCompPro-Italic"/>
              <a:cs typeface="PFDinTextCompPro-Italic"/>
            </a:endParaRPr>
          </a:p>
          <a:p>
            <a:pPr algn="l"/>
            <a:endParaRPr lang="en-US" sz="2500" dirty="0">
              <a:latin typeface="PFDinTextCompPro-Italic"/>
              <a:cs typeface="PFDinTextCompPro-Italic"/>
            </a:endParaRPr>
          </a:p>
          <a:p>
            <a:pPr algn="l"/>
            <a:r>
              <a:rPr lang="en-US" sz="2500" b="1" dirty="0" smtClean="0">
                <a:latin typeface="PFDinTextCompPro-Italic"/>
                <a:cs typeface="PFDinTextCompPro-Italic"/>
              </a:rPr>
              <a:t>User:</a:t>
            </a:r>
          </a:p>
          <a:p>
            <a:pPr algn="l"/>
            <a:r>
              <a:rPr lang="en-US" sz="2800" dirty="0" smtClean="0">
                <a:latin typeface="PFDinTextCompPro-Italic"/>
                <a:cs typeface="PFDinTextCompPro-Italic"/>
              </a:rPr>
              <a:t>Alice </a:t>
            </a:r>
            <a:r>
              <a:rPr lang="en-US" sz="2800" dirty="0">
                <a:latin typeface="PFDinTextCompPro-Italic"/>
                <a:cs typeface="PFDinTextCompPro-Italic"/>
              </a:rPr>
              <a:t>= (-3, 2, -2</a:t>
            </a:r>
            <a:r>
              <a:rPr lang="en-US" sz="2800" dirty="0" smtClean="0">
                <a:latin typeface="PFDinTextCompPro-Italic"/>
                <a:cs typeface="PFDinTextCompPro-Italic"/>
              </a:rPr>
              <a:t>)</a:t>
            </a:r>
          </a:p>
          <a:p>
            <a:pPr algn="l"/>
            <a:endParaRPr lang="en-US" sz="2500" b="1"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49337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 – 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58</a:t>
            </a:fld>
            <a:endParaRPr lang="en-US"/>
          </a:p>
        </p:txBody>
      </p:sp>
      <p:sp>
        <p:nvSpPr>
          <p:cNvPr id="9" name="TextBox 8"/>
          <p:cNvSpPr txBox="1"/>
          <p:nvPr/>
        </p:nvSpPr>
        <p:spPr>
          <a:xfrm>
            <a:off x="261937" y="952500"/>
            <a:ext cx="9101138" cy="4478149"/>
          </a:xfrm>
          <a:prstGeom prst="rect">
            <a:avLst/>
          </a:prstGeom>
          <a:noFill/>
        </p:spPr>
        <p:txBody>
          <a:bodyPr wrap="square" rtlCol="0">
            <a:spAutoFit/>
          </a:bodyPr>
          <a:lstStyle/>
          <a:p>
            <a:pPr algn="l"/>
            <a:r>
              <a:rPr lang="en-US" sz="2700" dirty="0" smtClean="0">
                <a:latin typeface="PFDinTextCompPro-Italic"/>
                <a:cs typeface="PFDinTextCompPro-Italic"/>
              </a:rPr>
              <a:t>features </a:t>
            </a:r>
            <a:r>
              <a:rPr lang="en-US" sz="2700" dirty="0">
                <a:latin typeface="PFDinTextCompPro-Italic"/>
                <a:cs typeface="PFDinTextCompPro-Italic"/>
              </a:rPr>
              <a:t>= (big box </a:t>
            </a:r>
            <a:r>
              <a:rPr lang="en-US" sz="2700" dirty="0" smtClean="0">
                <a:latin typeface="PFDinTextCompPro-Italic"/>
                <a:cs typeface="PFDinTextCompPro-Italic"/>
              </a:rPr>
              <a:t>office, aimed at kids, famous actors)</a:t>
            </a:r>
          </a:p>
          <a:p>
            <a:pPr algn="l"/>
            <a:endParaRPr lang="en-US" sz="3000" dirty="0">
              <a:latin typeface="PFDinTextCompPro-Italic"/>
              <a:cs typeface="PFDinTextCompPro-Italic"/>
            </a:endParaRPr>
          </a:p>
          <a:p>
            <a:pPr algn="l"/>
            <a:r>
              <a:rPr lang="en-US" sz="2500" b="1" dirty="0">
                <a:latin typeface="PFDinTextCompPro-Italic"/>
                <a:cs typeface="PFDinTextCompPro-Italic"/>
              </a:rPr>
              <a:t>I</a:t>
            </a:r>
            <a:r>
              <a:rPr lang="en-US" sz="2500" b="1" dirty="0" smtClean="0">
                <a:latin typeface="PFDinTextCompPro-Italic"/>
                <a:cs typeface="PFDinTextCompPro-Italic"/>
              </a:rPr>
              <a:t>tems (movies):		          	     Prediction (for Alice)</a:t>
            </a:r>
          </a:p>
          <a:p>
            <a:pPr algn="l"/>
            <a:r>
              <a:rPr lang="en-US" sz="2500" dirty="0" smtClean="0">
                <a:latin typeface="PFDinTextCompPro-Italic"/>
                <a:cs typeface="PFDinTextCompPro-Italic"/>
              </a:rPr>
              <a:t>Finding </a:t>
            </a:r>
            <a:r>
              <a:rPr lang="en-US" sz="2500" dirty="0" err="1" smtClean="0">
                <a:latin typeface="PFDinTextCompPro-Italic"/>
                <a:cs typeface="PFDinTextCompPro-Italic"/>
              </a:rPr>
              <a:t>Nemo</a:t>
            </a:r>
            <a:r>
              <a:rPr lang="en-US" sz="2500" dirty="0" smtClean="0">
                <a:latin typeface="PFDinTextCompPro-Italic"/>
                <a:cs typeface="PFDinTextCompPro-Italic"/>
              </a:rPr>
              <a:t> = (5, 5, 2)	                5*-3 + 5*2 + 2*-2       = -9</a:t>
            </a:r>
          </a:p>
          <a:p>
            <a:pPr algn="l"/>
            <a:r>
              <a:rPr lang="en-US" sz="2500" dirty="0" smtClean="0">
                <a:latin typeface="PFDinTextCompPro-Italic"/>
                <a:cs typeface="PFDinTextCompPro-Italic"/>
              </a:rPr>
              <a:t>Mission Impossible = (3, -5, 5)         3*-3 + -5*2 + 5*-2      = -29 </a:t>
            </a:r>
          </a:p>
          <a:p>
            <a:pPr algn="l"/>
            <a:r>
              <a:rPr lang="en-US" sz="2500" dirty="0" err="1" smtClean="0">
                <a:latin typeface="PFDinTextCompPro-Italic"/>
                <a:cs typeface="PFDinTextCompPro-Italic"/>
              </a:rPr>
              <a:t>Jiro</a:t>
            </a:r>
            <a:r>
              <a:rPr lang="en-US" sz="2500" dirty="0" smtClean="0">
                <a:latin typeface="PFDinTextCompPro-Italic"/>
                <a:cs typeface="PFDinTextCompPro-Italic"/>
              </a:rPr>
              <a:t> Dreams of Sushi = (-4, -5, -5)</a:t>
            </a:r>
          </a:p>
          <a:p>
            <a:pPr algn="l"/>
            <a:endParaRPr lang="en-US" sz="2500" dirty="0" smtClean="0">
              <a:latin typeface="PFDinTextCompPro-Italic"/>
              <a:cs typeface="PFDinTextCompPro-Italic"/>
            </a:endParaRPr>
          </a:p>
          <a:p>
            <a:pPr algn="l"/>
            <a:endParaRPr lang="en-US" sz="2500" dirty="0">
              <a:latin typeface="PFDinTextCompPro-Italic"/>
              <a:cs typeface="PFDinTextCompPro-Italic"/>
            </a:endParaRPr>
          </a:p>
          <a:p>
            <a:pPr algn="l"/>
            <a:r>
              <a:rPr lang="en-US" sz="2500" b="1" dirty="0" smtClean="0">
                <a:latin typeface="PFDinTextCompPro-Italic"/>
                <a:cs typeface="PFDinTextCompPro-Italic"/>
              </a:rPr>
              <a:t>User:</a:t>
            </a:r>
          </a:p>
          <a:p>
            <a:pPr algn="l"/>
            <a:r>
              <a:rPr lang="en-US" sz="2800" dirty="0" smtClean="0">
                <a:latin typeface="PFDinTextCompPro-Italic"/>
                <a:cs typeface="PFDinTextCompPro-Italic"/>
              </a:rPr>
              <a:t>Alice </a:t>
            </a:r>
            <a:r>
              <a:rPr lang="en-US" sz="2800" dirty="0">
                <a:latin typeface="PFDinTextCompPro-Italic"/>
                <a:cs typeface="PFDinTextCompPro-Italic"/>
              </a:rPr>
              <a:t>= (-3, 2, -2</a:t>
            </a:r>
            <a:r>
              <a:rPr lang="en-US" sz="2800" dirty="0" smtClean="0">
                <a:latin typeface="PFDinTextCompPro-Italic"/>
                <a:cs typeface="PFDinTextCompPro-Italic"/>
              </a:rPr>
              <a:t>)</a:t>
            </a:r>
          </a:p>
          <a:p>
            <a:pPr algn="l"/>
            <a:endParaRPr lang="en-US" sz="2500" b="1"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974006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 – 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59</a:t>
            </a:fld>
            <a:endParaRPr lang="en-US"/>
          </a:p>
        </p:txBody>
      </p:sp>
      <p:sp>
        <p:nvSpPr>
          <p:cNvPr id="9" name="TextBox 8"/>
          <p:cNvSpPr txBox="1"/>
          <p:nvPr/>
        </p:nvSpPr>
        <p:spPr>
          <a:xfrm>
            <a:off x="261937" y="952500"/>
            <a:ext cx="9101138" cy="4478149"/>
          </a:xfrm>
          <a:prstGeom prst="rect">
            <a:avLst/>
          </a:prstGeom>
          <a:noFill/>
        </p:spPr>
        <p:txBody>
          <a:bodyPr wrap="square" rtlCol="0">
            <a:spAutoFit/>
          </a:bodyPr>
          <a:lstStyle/>
          <a:p>
            <a:pPr algn="l"/>
            <a:r>
              <a:rPr lang="en-US" sz="2700" dirty="0" smtClean="0">
                <a:latin typeface="PFDinTextCompPro-Italic"/>
                <a:cs typeface="PFDinTextCompPro-Italic"/>
              </a:rPr>
              <a:t>features </a:t>
            </a:r>
            <a:r>
              <a:rPr lang="en-US" sz="2700" dirty="0">
                <a:latin typeface="PFDinTextCompPro-Italic"/>
                <a:cs typeface="PFDinTextCompPro-Italic"/>
              </a:rPr>
              <a:t>= (big box </a:t>
            </a:r>
            <a:r>
              <a:rPr lang="en-US" sz="2700" dirty="0" smtClean="0">
                <a:latin typeface="PFDinTextCompPro-Italic"/>
                <a:cs typeface="PFDinTextCompPro-Italic"/>
              </a:rPr>
              <a:t>office, aimed at kids, famous actors)</a:t>
            </a:r>
          </a:p>
          <a:p>
            <a:pPr algn="l"/>
            <a:endParaRPr lang="en-US" sz="3000" dirty="0">
              <a:latin typeface="PFDinTextCompPro-Italic"/>
              <a:cs typeface="PFDinTextCompPro-Italic"/>
            </a:endParaRPr>
          </a:p>
          <a:p>
            <a:pPr algn="l"/>
            <a:r>
              <a:rPr lang="en-US" sz="2500" b="1" dirty="0">
                <a:latin typeface="PFDinTextCompPro-Italic"/>
                <a:cs typeface="PFDinTextCompPro-Italic"/>
              </a:rPr>
              <a:t>I</a:t>
            </a:r>
            <a:r>
              <a:rPr lang="en-US" sz="2500" b="1" dirty="0" smtClean="0">
                <a:latin typeface="PFDinTextCompPro-Italic"/>
                <a:cs typeface="PFDinTextCompPro-Italic"/>
              </a:rPr>
              <a:t>tems (movies):		          	     Prediction (for Alice)</a:t>
            </a:r>
          </a:p>
          <a:p>
            <a:pPr algn="l"/>
            <a:r>
              <a:rPr lang="en-US" sz="2500" dirty="0" smtClean="0">
                <a:latin typeface="PFDinTextCompPro-Italic"/>
                <a:cs typeface="PFDinTextCompPro-Italic"/>
              </a:rPr>
              <a:t>Finding </a:t>
            </a:r>
            <a:r>
              <a:rPr lang="en-US" sz="2500" dirty="0" err="1" smtClean="0">
                <a:latin typeface="PFDinTextCompPro-Italic"/>
                <a:cs typeface="PFDinTextCompPro-Italic"/>
              </a:rPr>
              <a:t>Nemo</a:t>
            </a:r>
            <a:r>
              <a:rPr lang="en-US" sz="2500" dirty="0" smtClean="0">
                <a:latin typeface="PFDinTextCompPro-Italic"/>
                <a:cs typeface="PFDinTextCompPro-Italic"/>
              </a:rPr>
              <a:t> = (5, 5, 2)	                5*-3 + 5*2 + 2*-2       = -9</a:t>
            </a:r>
          </a:p>
          <a:p>
            <a:pPr algn="l"/>
            <a:r>
              <a:rPr lang="en-US" sz="2500" dirty="0" smtClean="0">
                <a:latin typeface="PFDinTextCompPro-Italic"/>
                <a:cs typeface="PFDinTextCompPro-Italic"/>
              </a:rPr>
              <a:t>Mission Impossible = (3, -5, 5)         3*-3 + -5*2 + 5*-2      = -29 </a:t>
            </a:r>
          </a:p>
          <a:p>
            <a:pPr algn="l"/>
            <a:r>
              <a:rPr lang="en-US" sz="2500" dirty="0" err="1" smtClean="0">
                <a:latin typeface="PFDinTextCompPro-Italic"/>
                <a:cs typeface="PFDinTextCompPro-Italic"/>
              </a:rPr>
              <a:t>Jiro</a:t>
            </a:r>
            <a:r>
              <a:rPr lang="en-US" sz="2500" dirty="0" smtClean="0">
                <a:latin typeface="PFDinTextCompPro-Italic"/>
                <a:cs typeface="PFDinTextCompPro-Italic"/>
              </a:rPr>
              <a:t> Dreams of Sushi = (-4, -5, -5)    -4*-3 + -5*2 + -5*-2   = +12</a:t>
            </a:r>
          </a:p>
          <a:p>
            <a:pPr algn="l"/>
            <a:endParaRPr lang="en-US" sz="2500" dirty="0" smtClean="0">
              <a:latin typeface="PFDinTextCompPro-Italic"/>
              <a:cs typeface="PFDinTextCompPro-Italic"/>
            </a:endParaRPr>
          </a:p>
          <a:p>
            <a:pPr algn="l"/>
            <a:endParaRPr lang="en-US" sz="2500" dirty="0">
              <a:latin typeface="PFDinTextCompPro-Italic"/>
              <a:cs typeface="PFDinTextCompPro-Italic"/>
            </a:endParaRPr>
          </a:p>
          <a:p>
            <a:pPr algn="l"/>
            <a:r>
              <a:rPr lang="en-US" sz="2500" b="1" dirty="0" smtClean="0">
                <a:latin typeface="PFDinTextCompPro-Italic"/>
                <a:cs typeface="PFDinTextCompPro-Italic"/>
              </a:rPr>
              <a:t>User:</a:t>
            </a:r>
          </a:p>
          <a:p>
            <a:pPr algn="l"/>
            <a:r>
              <a:rPr lang="en-US" sz="2800" dirty="0" smtClean="0">
                <a:latin typeface="PFDinTextCompPro-Italic"/>
                <a:cs typeface="PFDinTextCompPro-Italic"/>
              </a:rPr>
              <a:t>Alice </a:t>
            </a:r>
            <a:r>
              <a:rPr lang="en-US" sz="2800" dirty="0">
                <a:latin typeface="PFDinTextCompPro-Italic"/>
                <a:cs typeface="PFDinTextCompPro-Italic"/>
              </a:rPr>
              <a:t>= (-3, 2, -2</a:t>
            </a:r>
            <a:r>
              <a:rPr lang="en-US" sz="2800" dirty="0" smtClean="0">
                <a:latin typeface="PFDinTextCompPro-Italic"/>
                <a:cs typeface="PFDinTextCompPro-Italic"/>
              </a:rPr>
              <a:t>)</a:t>
            </a:r>
          </a:p>
          <a:p>
            <a:pPr algn="l"/>
            <a:endParaRPr lang="en-US" sz="2500" b="1"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329624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Examples – Types of data</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a:t>
            </a:fld>
            <a:endParaRPr lang="en-US"/>
          </a:p>
        </p:txBody>
      </p:sp>
      <p:sp>
        <p:nvSpPr>
          <p:cNvPr id="13" name="Title 1"/>
          <p:cNvSpPr>
            <a:spLocks noGrp="1"/>
          </p:cNvSpPr>
          <p:nvPr>
            <p:ph type="ctrTitle"/>
          </p:nvPr>
        </p:nvSpPr>
        <p:spPr>
          <a:xfrm>
            <a:off x="442981" y="1257300"/>
            <a:ext cx="8429555" cy="1828800"/>
          </a:xfrm>
        </p:spPr>
        <p:txBody>
          <a:bodyPr/>
          <a:lstStyle/>
          <a:p>
            <a:r>
              <a:rPr lang="en-US" sz="2800" dirty="0"/>
              <a:t>The kind of recommendations you can give, are dependent on the data you have.</a:t>
            </a:r>
          </a:p>
        </p:txBody>
      </p:sp>
      <p:pic>
        <p:nvPicPr>
          <p:cNvPr id="14" name="Picture 13"/>
          <p:cNvPicPr>
            <a:picLocks noChangeAspect="1"/>
          </p:cNvPicPr>
          <p:nvPr/>
        </p:nvPicPr>
        <p:blipFill>
          <a:blip r:embed="rId3"/>
          <a:stretch>
            <a:fillRect/>
          </a:stretch>
        </p:blipFill>
        <p:spPr>
          <a:xfrm>
            <a:off x="1481137" y="2857500"/>
            <a:ext cx="6248400" cy="1820770"/>
          </a:xfrm>
          <a:prstGeom prst="rect">
            <a:avLst/>
          </a:prstGeom>
        </p:spPr>
      </p:pic>
    </p:spTree>
    <p:extLst>
      <p:ext uri="{BB962C8B-B14F-4D97-AF65-F5344CB8AC3E}">
        <p14:creationId xmlns:p14="http://schemas.microsoft.com/office/powerpoint/2010/main" val="13989171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 – 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60</a:t>
            </a:fld>
            <a:endParaRPr lang="en-US"/>
          </a:p>
        </p:txBody>
      </p:sp>
      <p:sp>
        <p:nvSpPr>
          <p:cNvPr id="9" name="TextBox 8"/>
          <p:cNvSpPr txBox="1"/>
          <p:nvPr/>
        </p:nvSpPr>
        <p:spPr>
          <a:xfrm>
            <a:off x="261937" y="952500"/>
            <a:ext cx="9101138" cy="4478149"/>
          </a:xfrm>
          <a:prstGeom prst="rect">
            <a:avLst/>
          </a:prstGeom>
          <a:noFill/>
        </p:spPr>
        <p:txBody>
          <a:bodyPr wrap="square" rtlCol="0">
            <a:spAutoFit/>
          </a:bodyPr>
          <a:lstStyle/>
          <a:p>
            <a:pPr algn="l"/>
            <a:r>
              <a:rPr lang="en-US" sz="2700" dirty="0" smtClean="0">
                <a:latin typeface="PFDinTextCompPro-Italic"/>
                <a:cs typeface="PFDinTextCompPro-Italic"/>
              </a:rPr>
              <a:t>features </a:t>
            </a:r>
            <a:r>
              <a:rPr lang="en-US" sz="2700" dirty="0">
                <a:latin typeface="PFDinTextCompPro-Italic"/>
                <a:cs typeface="PFDinTextCompPro-Italic"/>
              </a:rPr>
              <a:t>= (big box </a:t>
            </a:r>
            <a:r>
              <a:rPr lang="en-US" sz="2700" dirty="0" smtClean="0">
                <a:latin typeface="PFDinTextCompPro-Italic"/>
                <a:cs typeface="PFDinTextCompPro-Italic"/>
              </a:rPr>
              <a:t>office, aimed at kids, famous actors)</a:t>
            </a:r>
          </a:p>
          <a:p>
            <a:pPr algn="l"/>
            <a:endParaRPr lang="en-US" sz="3000" dirty="0">
              <a:latin typeface="PFDinTextCompPro-Italic"/>
              <a:cs typeface="PFDinTextCompPro-Italic"/>
            </a:endParaRPr>
          </a:p>
          <a:p>
            <a:pPr algn="l"/>
            <a:r>
              <a:rPr lang="en-US" sz="2500" b="1" dirty="0">
                <a:latin typeface="PFDinTextCompPro-Italic"/>
                <a:cs typeface="PFDinTextCompPro-Italic"/>
              </a:rPr>
              <a:t>I</a:t>
            </a:r>
            <a:r>
              <a:rPr lang="en-US" sz="2500" b="1" dirty="0" smtClean="0">
                <a:latin typeface="PFDinTextCompPro-Italic"/>
                <a:cs typeface="PFDinTextCompPro-Italic"/>
              </a:rPr>
              <a:t>tems (movies):		          	     Prediction (for Alice)</a:t>
            </a:r>
          </a:p>
          <a:p>
            <a:pPr algn="l"/>
            <a:r>
              <a:rPr lang="en-US" sz="2500" dirty="0" smtClean="0">
                <a:latin typeface="PFDinTextCompPro-Italic"/>
                <a:cs typeface="PFDinTextCompPro-Italic"/>
              </a:rPr>
              <a:t>Finding </a:t>
            </a:r>
            <a:r>
              <a:rPr lang="en-US" sz="2500" dirty="0" err="1" smtClean="0">
                <a:latin typeface="PFDinTextCompPro-Italic"/>
                <a:cs typeface="PFDinTextCompPro-Italic"/>
              </a:rPr>
              <a:t>Nemo</a:t>
            </a:r>
            <a:r>
              <a:rPr lang="en-US" sz="2500" dirty="0" smtClean="0">
                <a:latin typeface="PFDinTextCompPro-Italic"/>
                <a:cs typeface="PFDinTextCompPro-Italic"/>
              </a:rPr>
              <a:t> = (5, 5, 2)	                5*-3 + 5*2 + 2*-2       </a:t>
            </a:r>
            <a:r>
              <a:rPr lang="en-US" sz="2500" dirty="0" smtClean="0">
                <a:solidFill>
                  <a:srgbClr val="FF0000"/>
                </a:solidFill>
                <a:latin typeface="PFDinTextCompPro-Italic"/>
                <a:cs typeface="PFDinTextCompPro-Italic"/>
              </a:rPr>
              <a:t>= -9</a:t>
            </a:r>
          </a:p>
          <a:p>
            <a:pPr algn="l"/>
            <a:r>
              <a:rPr lang="en-US" sz="2500" dirty="0" smtClean="0">
                <a:latin typeface="PFDinTextCompPro-Italic"/>
                <a:cs typeface="PFDinTextCompPro-Italic"/>
              </a:rPr>
              <a:t>Mission Impossible = (3, -5, 5)         3*-3 + -5*2 + 5*-2      </a:t>
            </a:r>
            <a:r>
              <a:rPr lang="en-US" sz="2500" dirty="0" smtClean="0">
                <a:solidFill>
                  <a:srgbClr val="FF0000"/>
                </a:solidFill>
                <a:latin typeface="PFDinTextCompPro-Italic"/>
                <a:cs typeface="PFDinTextCompPro-Italic"/>
              </a:rPr>
              <a:t>= -29 </a:t>
            </a:r>
          </a:p>
          <a:p>
            <a:pPr algn="l"/>
            <a:r>
              <a:rPr lang="en-US" sz="2500" dirty="0" err="1" smtClean="0">
                <a:latin typeface="PFDinTextCompPro-Italic"/>
                <a:cs typeface="PFDinTextCompPro-Italic"/>
              </a:rPr>
              <a:t>Jiro</a:t>
            </a:r>
            <a:r>
              <a:rPr lang="en-US" sz="2500" dirty="0" smtClean="0">
                <a:latin typeface="PFDinTextCompPro-Italic"/>
                <a:cs typeface="PFDinTextCompPro-Italic"/>
              </a:rPr>
              <a:t> Dreams of Sushi = (-4, -5, -5)    -4*-3 + -5*2 + -5*-2   </a:t>
            </a:r>
            <a:r>
              <a:rPr lang="en-US" sz="2500" dirty="0" smtClean="0">
                <a:solidFill>
                  <a:srgbClr val="008000"/>
                </a:solidFill>
                <a:latin typeface="PFDinTextCompPro-Italic"/>
                <a:cs typeface="PFDinTextCompPro-Italic"/>
              </a:rPr>
              <a:t>= +12</a:t>
            </a:r>
          </a:p>
          <a:p>
            <a:pPr algn="l"/>
            <a:endParaRPr lang="en-US" sz="2500" dirty="0" smtClean="0">
              <a:latin typeface="PFDinTextCompPro-Italic"/>
              <a:cs typeface="PFDinTextCompPro-Italic"/>
            </a:endParaRPr>
          </a:p>
          <a:p>
            <a:pPr algn="l"/>
            <a:endParaRPr lang="en-US" sz="2500" dirty="0">
              <a:latin typeface="PFDinTextCompPro-Italic"/>
              <a:cs typeface="PFDinTextCompPro-Italic"/>
            </a:endParaRPr>
          </a:p>
          <a:p>
            <a:pPr algn="l"/>
            <a:r>
              <a:rPr lang="en-US" sz="2500" b="1" dirty="0" smtClean="0">
                <a:latin typeface="PFDinTextCompPro-Italic"/>
                <a:cs typeface="PFDinTextCompPro-Italic"/>
              </a:rPr>
              <a:t>User:</a:t>
            </a:r>
          </a:p>
          <a:p>
            <a:pPr algn="l"/>
            <a:r>
              <a:rPr lang="en-US" sz="2800" dirty="0" smtClean="0">
                <a:latin typeface="PFDinTextCompPro-Italic"/>
                <a:cs typeface="PFDinTextCompPro-Italic"/>
              </a:rPr>
              <a:t>Alice </a:t>
            </a:r>
            <a:r>
              <a:rPr lang="en-US" sz="2800" dirty="0">
                <a:latin typeface="PFDinTextCompPro-Italic"/>
                <a:cs typeface="PFDinTextCompPro-Italic"/>
              </a:rPr>
              <a:t>= (-3, 2, -2</a:t>
            </a:r>
            <a:r>
              <a:rPr lang="en-US" sz="2800" dirty="0" smtClean="0">
                <a:latin typeface="PFDinTextCompPro-Italic"/>
                <a:cs typeface="PFDinTextCompPro-Italic"/>
              </a:rPr>
              <a:t>)</a:t>
            </a:r>
          </a:p>
          <a:p>
            <a:pPr algn="l"/>
            <a:endParaRPr lang="en-US" sz="2500" b="1"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
        <p:nvSpPr>
          <p:cNvPr id="3" name="Oval 2"/>
          <p:cNvSpPr/>
          <p:nvPr/>
        </p:nvSpPr>
        <p:spPr bwMode="auto">
          <a:xfrm>
            <a:off x="185737" y="2857500"/>
            <a:ext cx="3276600" cy="762000"/>
          </a:xfrm>
          <a:prstGeom prst="ellipse">
            <a:avLst/>
          </a:prstGeom>
          <a:solidFill>
            <a:srgbClr val="333399">
              <a:alpha val="0"/>
            </a:srgbClr>
          </a:solidFill>
          <a:ln w="25400" cap="flat" cmpd="sng" algn="ctr">
            <a:solidFill>
              <a:schemeClr val="accent6">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1" i="0" u="none" strike="noStrike" normalizeH="0" baseline="0">
              <a:ln w="18000">
                <a:solidFill>
                  <a:schemeClr val="accent2">
                    <a:satMod val="140000"/>
                  </a:schemeClr>
                </a:solidFill>
                <a:prstDash val="solid"/>
                <a:miter lim="800000"/>
              </a:ln>
              <a:noFill/>
              <a:effectLst>
                <a:outerShdw blurRad="25500" dist="23000" dir="7020000" algn="tl">
                  <a:srgbClr val="000000">
                    <a:alpha val="50000"/>
                  </a:srgbClr>
                </a:outerShdw>
              </a:effectLst>
              <a:latin typeface="Gill Sans" charset="0"/>
              <a:ea typeface="ヒラギノ角ゴ ProN W3" charset="0"/>
              <a:cs typeface="ヒラギノ角ゴ ProN W3" charset="0"/>
              <a:sym typeface="Gill Sans" charset="0"/>
            </a:endParaRPr>
          </a:p>
        </p:txBody>
      </p:sp>
      <p:pic>
        <p:nvPicPr>
          <p:cNvPr id="5" name="Picture 4"/>
          <p:cNvPicPr>
            <a:picLocks noChangeAspect="1"/>
          </p:cNvPicPr>
          <p:nvPr/>
        </p:nvPicPr>
        <p:blipFill>
          <a:blip r:embed="rId3"/>
          <a:stretch>
            <a:fillRect/>
          </a:stretch>
        </p:blipFill>
        <p:spPr>
          <a:xfrm>
            <a:off x="5062537" y="3464560"/>
            <a:ext cx="3202865" cy="1793240"/>
          </a:xfrm>
          <a:prstGeom prst="rect">
            <a:avLst/>
          </a:prstGeom>
        </p:spPr>
      </p:pic>
    </p:spTree>
    <p:extLst>
      <p:ext uri="{BB962C8B-B14F-4D97-AF65-F5344CB8AC3E}">
        <p14:creationId xmlns:p14="http://schemas.microsoft.com/office/powerpoint/2010/main" val="23594268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 – 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61</a:t>
            </a:fld>
            <a:endParaRPr lang="en-US"/>
          </a:p>
        </p:txBody>
      </p:sp>
      <p:sp>
        <p:nvSpPr>
          <p:cNvPr id="9" name="TextBox 8"/>
          <p:cNvSpPr txBox="1"/>
          <p:nvPr/>
        </p:nvSpPr>
        <p:spPr>
          <a:xfrm>
            <a:off x="261937" y="952500"/>
            <a:ext cx="9101138" cy="4478149"/>
          </a:xfrm>
          <a:prstGeom prst="rect">
            <a:avLst/>
          </a:prstGeom>
          <a:noFill/>
        </p:spPr>
        <p:txBody>
          <a:bodyPr wrap="square" rtlCol="0">
            <a:spAutoFit/>
          </a:bodyPr>
          <a:lstStyle/>
          <a:p>
            <a:pPr algn="l"/>
            <a:r>
              <a:rPr lang="en-US" sz="2700" dirty="0" smtClean="0">
                <a:latin typeface="PFDinTextCompPro-Italic"/>
                <a:cs typeface="PFDinTextCompPro-Italic"/>
              </a:rPr>
              <a:t>features </a:t>
            </a:r>
            <a:r>
              <a:rPr lang="en-US" sz="2700" dirty="0">
                <a:latin typeface="PFDinTextCompPro-Italic"/>
                <a:cs typeface="PFDinTextCompPro-Italic"/>
              </a:rPr>
              <a:t>= (big box </a:t>
            </a:r>
            <a:r>
              <a:rPr lang="en-US" sz="2700" dirty="0" smtClean="0">
                <a:latin typeface="PFDinTextCompPro-Italic"/>
                <a:cs typeface="PFDinTextCompPro-Italic"/>
              </a:rPr>
              <a:t>office, aimed at kids, famous actors)</a:t>
            </a:r>
          </a:p>
          <a:p>
            <a:pPr algn="l"/>
            <a:endParaRPr lang="en-US" sz="3000" dirty="0">
              <a:latin typeface="PFDinTextCompPro-Italic"/>
              <a:cs typeface="PFDinTextCompPro-Italic"/>
            </a:endParaRPr>
          </a:p>
          <a:p>
            <a:pPr algn="l"/>
            <a:r>
              <a:rPr lang="en-US" sz="2500" b="1" dirty="0">
                <a:latin typeface="PFDinTextCompPro-Italic"/>
                <a:cs typeface="PFDinTextCompPro-Italic"/>
              </a:rPr>
              <a:t>I</a:t>
            </a:r>
            <a:r>
              <a:rPr lang="en-US" sz="2500" b="1" dirty="0" smtClean="0">
                <a:latin typeface="PFDinTextCompPro-Italic"/>
                <a:cs typeface="PFDinTextCompPro-Italic"/>
              </a:rPr>
              <a:t>tems (movies):		          	     Prediction (for Bob)</a:t>
            </a:r>
          </a:p>
          <a:p>
            <a:pPr algn="l"/>
            <a:r>
              <a:rPr lang="en-US" sz="2500" dirty="0" smtClean="0">
                <a:latin typeface="PFDinTextCompPro-Italic"/>
                <a:cs typeface="PFDinTextCompPro-Italic"/>
              </a:rPr>
              <a:t>Finding </a:t>
            </a:r>
            <a:r>
              <a:rPr lang="en-US" sz="2500" dirty="0" err="1" smtClean="0">
                <a:latin typeface="PFDinTextCompPro-Italic"/>
                <a:cs typeface="PFDinTextCompPro-Italic"/>
              </a:rPr>
              <a:t>Nemo</a:t>
            </a:r>
            <a:r>
              <a:rPr lang="en-US" sz="2500" dirty="0" smtClean="0">
                <a:latin typeface="PFDinTextCompPro-Italic"/>
                <a:cs typeface="PFDinTextCompPro-Italic"/>
              </a:rPr>
              <a:t> = (5, 5, 2)	                </a:t>
            </a:r>
          </a:p>
          <a:p>
            <a:pPr algn="l"/>
            <a:r>
              <a:rPr lang="en-US" sz="2500" dirty="0" smtClean="0">
                <a:latin typeface="PFDinTextCompPro-Italic"/>
                <a:cs typeface="PFDinTextCompPro-Italic"/>
              </a:rPr>
              <a:t>Mission Impossible = (3, -5, 5) </a:t>
            </a:r>
          </a:p>
          <a:p>
            <a:pPr algn="l"/>
            <a:r>
              <a:rPr lang="en-US" sz="2500" dirty="0" err="1" smtClean="0">
                <a:latin typeface="PFDinTextCompPro-Italic"/>
                <a:cs typeface="PFDinTextCompPro-Italic"/>
              </a:rPr>
              <a:t>Jiro</a:t>
            </a:r>
            <a:r>
              <a:rPr lang="en-US" sz="2500" dirty="0" smtClean="0">
                <a:latin typeface="PFDinTextCompPro-Italic"/>
                <a:cs typeface="PFDinTextCompPro-Italic"/>
              </a:rPr>
              <a:t> Dreams of Sushi = (-4, -5, -5)</a:t>
            </a:r>
          </a:p>
          <a:p>
            <a:pPr algn="l"/>
            <a:endParaRPr lang="en-US" sz="2500" dirty="0" smtClean="0">
              <a:latin typeface="PFDinTextCompPro-Italic"/>
              <a:cs typeface="PFDinTextCompPro-Italic"/>
            </a:endParaRPr>
          </a:p>
          <a:p>
            <a:pPr algn="l"/>
            <a:endParaRPr lang="en-US" sz="2500" dirty="0">
              <a:latin typeface="PFDinTextCompPro-Italic"/>
              <a:cs typeface="PFDinTextCompPro-Italic"/>
            </a:endParaRPr>
          </a:p>
          <a:p>
            <a:pPr algn="l"/>
            <a:r>
              <a:rPr lang="en-US" sz="2500" b="1" dirty="0" smtClean="0">
                <a:latin typeface="PFDinTextCompPro-Italic"/>
                <a:cs typeface="PFDinTextCompPro-Italic"/>
              </a:rPr>
              <a:t>User:</a:t>
            </a:r>
          </a:p>
          <a:p>
            <a:pPr algn="l"/>
            <a:r>
              <a:rPr lang="en-US" sz="2800" dirty="0" smtClean="0">
                <a:latin typeface="PFDinTextCompPro-Italic"/>
                <a:cs typeface="PFDinTextCompPro-Italic"/>
              </a:rPr>
              <a:t>Bob = </a:t>
            </a:r>
            <a:r>
              <a:rPr lang="en-US" sz="2800" dirty="0">
                <a:latin typeface="PFDinTextCompPro-Italic"/>
                <a:cs typeface="PFDinTextCompPro-Italic"/>
              </a:rPr>
              <a:t>(4, -3, 5)</a:t>
            </a:r>
            <a:endParaRPr lang="en-US" sz="2800" dirty="0" smtClean="0">
              <a:latin typeface="PFDinTextCompPro-Italic"/>
              <a:cs typeface="PFDinTextCompPro-Italic"/>
            </a:endParaRPr>
          </a:p>
          <a:p>
            <a:pPr algn="l"/>
            <a:endParaRPr lang="en-US" sz="2500" b="1"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459661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 – 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62</a:t>
            </a:fld>
            <a:endParaRPr lang="en-US"/>
          </a:p>
        </p:txBody>
      </p:sp>
      <p:sp>
        <p:nvSpPr>
          <p:cNvPr id="9" name="TextBox 8"/>
          <p:cNvSpPr txBox="1"/>
          <p:nvPr/>
        </p:nvSpPr>
        <p:spPr>
          <a:xfrm>
            <a:off x="261937" y="952500"/>
            <a:ext cx="9101138" cy="4478149"/>
          </a:xfrm>
          <a:prstGeom prst="rect">
            <a:avLst/>
          </a:prstGeom>
          <a:noFill/>
        </p:spPr>
        <p:txBody>
          <a:bodyPr wrap="square" rtlCol="0">
            <a:spAutoFit/>
          </a:bodyPr>
          <a:lstStyle/>
          <a:p>
            <a:pPr algn="l"/>
            <a:r>
              <a:rPr lang="en-US" sz="2700" dirty="0" smtClean="0">
                <a:latin typeface="PFDinTextCompPro-Italic"/>
                <a:cs typeface="PFDinTextCompPro-Italic"/>
              </a:rPr>
              <a:t>features </a:t>
            </a:r>
            <a:r>
              <a:rPr lang="en-US" sz="2700" dirty="0">
                <a:latin typeface="PFDinTextCompPro-Italic"/>
                <a:cs typeface="PFDinTextCompPro-Italic"/>
              </a:rPr>
              <a:t>= (big box </a:t>
            </a:r>
            <a:r>
              <a:rPr lang="en-US" sz="2700" dirty="0" smtClean="0">
                <a:latin typeface="PFDinTextCompPro-Italic"/>
                <a:cs typeface="PFDinTextCompPro-Italic"/>
              </a:rPr>
              <a:t>office, aimed at kids, famous actors)</a:t>
            </a:r>
          </a:p>
          <a:p>
            <a:pPr algn="l"/>
            <a:endParaRPr lang="en-US" sz="3000" dirty="0">
              <a:latin typeface="PFDinTextCompPro-Italic"/>
              <a:cs typeface="PFDinTextCompPro-Italic"/>
            </a:endParaRPr>
          </a:p>
          <a:p>
            <a:pPr algn="l"/>
            <a:r>
              <a:rPr lang="en-US" sz="2500" b="1" dirty="0">
                <a:latin typeface="PFDinTextCompPro-Italic"/>
                <a:cs typeface="PFDinTextCompPro-Italic"/>
              </a:rPr>
              <a:t>I</a:t>
            </a:r>
            <a:r>
              <a:rPr lang="en-US" sz="2500" b="1" dirty="0" smtClean="0">
                <a:latin typeface="PFDinTextCompPro-Italic"/>
                <a:cs typeface="PFDinTextCompPro-Italic"/>
              </a:rPr>
              <a:t>tems (movies):		          	     Prediction (for Bob)</a:t>
            </a:r>
          </a:p>
          <a:p>
            <a:pPr algn="l"/>
            <a:r>
              <a:rPr lang="en-US" sz="2500" dirty="0" smtClean="0">
                <a:latin typeface="PFDinTextCompPro-Italic"/>
                <a:cs typeface="PFDinTextCompPro-Italic"/>
              </a:rPr>
              <a:t>Finding </a:t>
            </a:r>
            <a:r>
              <a:rPr lang="en-US" sz="2500" dirty="0" err="1" smtClean="0">
                <a:latin typeface="PFDinTextCompPro-Italic"/>
                <a:cs typeface="PFDinTextCompPro-Italic"/>
              </a:rPr>
              <a:t>Nemo</a:t>
            </a:r>
            <a:r>
              <a:rPr lang="en-US" sz="2500" dirty="0" smtClean="0">
                <a:latin typeface="PFDinTextCompPro-Italic"/>
                <a:cs typeface="PFDinTextCompPro-Italic"/>
              </a:rPr>
              <a:t> = (5, 5, 2)	                5*4 + 5*-3 + 2*5       = +15</a:t>
            </a:r>
          </a:p>
          <a:p>
            <a:pPr algn="l"/>
            <a:r>
              <a:rPr lang="en-US" sz="2500" dirty="0" smtClean="0">
                <a:latin typeface="PFDinTextCompPro-Italic"/>
                <a:cs typeface="PFDinTextCompPro-Italic"/>
              </a:rPr>
              <a:t>Mission Impossible = (3, -5, 5)         3*4 + -5*-3 + 5*5      = +52 </a:t>
            </a:r>
          </a:p>
          <a:p>
            <a:pPr algn="l"/>
            <a:r>
              <a:rPr lang="en-US" sz="2500" dirty="0" err="1" smtClean="0">
                <a:latin typeface="PFDinTextCompPro-Italic"/>
                <a:cs typeface="PFDinTextCompPro-Italic"/>
              </a:rPr>
              <a:t>Jiro</a:t>
            </a:r>
            <a:r>
              <a:rPr lang="en-US" sz="2500" dirty="0" smtClean="0">
                <a:latin typeface="PFDinTextCompPro-Italic"/>
                <a:cs typeface="PFDinTextCompPro-Italic"/>
              </a:rPr>
              <a:t> Dreams of Sushi = (-4, -5, -5)    -4*4 + -5*-3 + -5*5   = -26</a:t>
            </a:r>
          </a:p>
          <a:p>
            <a:pPr algn="l"/>
            <a:endParaRPr lang="en-US" sz="2500" dirty="0" smtClean="0">
              <a:latin typeface="PFDinTextCompPro-Italic"/>
              <a:cs typeface="PFDinTextCompPro-Italic"/>
            </a:endParaRPr>
          </a:p>
          <a:p>
            <a:pPr algn="l"/>
            <a:endParaRPr lang="en-US" sz="2500" dirty="0">
              <a:latin typeface="PFDinTextCompPro-Italic"/>
              <a:cs typeface="PFDinTextCompPro-Italic"/>
            </a:endParaRPr>
          </a:p>
          <a:p>
            <a:pPr algn="l"/>
            <a:r>
              <a:rPr lang="en-US" sz="2500" b="1" dirty="0" smtClean="0">
                <a:latin typeface="PFDinTextCompPro-Italic"/>
                <a:cs typeface="PFDinTextCompPro-Italic"/>
              </a:rPr>
              <a:t>User:</a:t>
            </a:r>
          </a:p>
          <a:p>
            <a:pPr algn="l"/>
            <a:r>
              <a:rPr lang="en-US" sz="2800" dirty="0" smtClean="0">
                <a:latin typeface="PFDinTextCompPro-Italic"/>
                <a:cs typeface="PFDinTextCompPro-Italic"/>
              </a:rPr>
              <a:t>Bob = </a:t>
            </a:r>
            <a:r>
              <a:rPr lang="en-US" sz="2800" dirty="0">
                <a:latin typeface="PFDinTextCompPro-Italic"/>
                <a:cs typeface="PFDinTextCompPro-Italic"/>
              </a:rPr>
              <a:t>(4, -3, 5)</a:t>
            </a:r>
            <a:endParaRPr lang="en-US" sz="2800" dirty="0" smtClean="0">
              <a:latin typeface="PFDinTextCompPro-Italic"/>
              <a:cs typeface="PFDinTextCompPro-Italic"/>
            </a:endParaRPr>
          </a:p>
          <a:p>
            <a:pPr algn="l"/>
            <a:endParaRPr lang="en-US" sz="2500" b="1"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694468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 – 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63</a:t>
            </a:fld>
            <a:endParaRPr lang="en-US"/>
          </a:p>
        </p:txBody>
      </p:sp>
      <p:sp>
        <p:nvSpPr>
          <p:cNvPr id="9" name="TextBox 8"/>
          <p:cNvSpPr txBox="1"/>
          <p:nvPr/>
        </p:nvSpPr>
        <p:spPr>
          <a:xfrm>
            <a:off x="261937" y="952500"/>
            <a:ext cx="9101138" cy="4478149"/>
          </a:xfrm>
          <a:prstGeom prst="rect">
            <a:avLst/>
          </a:prstGeom>
          <a:noFill/>
        </p:spPr>
        <p:txBody>
          <a:bodyPr wrap="square" rtlCol="0">
            <a:spAutoFit/>
          </a:bodyPr>
          <a:lstStyle/>
          <a:p>
            <a:pPr algn="l"/>
            <a:r>
              <a:rPr lang="en-US" sz="2700" dirty="0" smtClean="0">
                <a:latin typeface="PFDinTextCompPro-Italic"/>
                <a:cs typeface="PFDinTextCompPro-Italic"/>
              </a:rPr>
              <a:t>features </a:t>
            </a:r>
            <a:r>
              <a:rPr lang="en-US" sz="2700" dirty="0">
                <a:latin typeface="PFDinTextCompPro-Italic"/>
                <a:cs typeface="PFDinTextCompPro-Italic"/>
              </a:rPr>
              <a:t>= (big box </a:t>
            </a:r>
            <a:r>
              <a:rPr lang="en-US" sz="2700" dirty="0" smtClean="0">
                <a:latin typeface="PFDinTextCompPro-Italic"/>
                <a:cs typeface="PFDinTextCompPro-Italic"/>
              </a:rPr>
              <a:t>office, aimed at kids, famous actors)</a:t>
            </a:r>
          </a:p>
          <a:p>
            <a:pPr algn="l"/>
            <a:endParaRPr lang="en-US" sz="3000" dirty="0">
              <a:latin typeface="PFDinTextCompPro-Italic"/>
              <a:cs typeface="PFDinTextCompPro-Italic"/>
            </a:endParaRPr>
          </a:p>
          <a:p>
            <a:pPr algn="l"/>
            <a:r>
              <a:rPr lang="en-US" sz="2500" b="1" dirty="0">
                <a:latin typeface="PFDinTextCompPro-Italic"/>
                <a:cs typeface="PFDinTextCompPro-Italic"/>
              </a:rPr>
              <a:t>I</a:t>
            </a:r>
            <a:r>
              <a:rPr lang="en-US" sz="2500" b="1" dirty="0" smtClean="0">
                <a:latin typeface="PFDinTextCompPro-Italic"/>
                <a:cs typeface="PFDinTextCompPro-Italic"/>
              </a:rPr>
              <a:t>tems (movies):		          	     Prediction (for Bob)</a:t>
            </a:r>
          </a:p>
          <a:p>
            <a:pPr algn="l"/>
            <a:r>
              <a:rPr lang="en-US" sz="2500" dirty="0" smtClean="0">
                <a:latin typeface="PFDinTextCompPro-Italic"/>
                <a:cs typeface="PFDinTextCompPro-Italic"/>
              </a:rPr>
              <a:t>Finding </a:t>
            </a:r>
            <a:r>
              <a:rPr lang="en-US" sz="2500" dirty="0" err="1" smtClean="0">
                <a:latin typeface="PFDinTextCompPro-Italic"/>
                <a:cs typeface="PFDinTextCompPro-Italic"/>
              </a:rPr>
              <a:t>Nemo</a:t>
            </a:r>
            <a:r>
              <a:rPr lang="en-US" sz="2500" dirty="0" smtClean="0">
                <a:latin typeface="PFDinTextCompPro-Italic"/>
                <a:cs typeface="PFDinTextCompPro-Italic"/>
              </a:rPr>
              <a:t> = (5, 5, 2)	                5*4 + 5*-3 + 2*5       = </a:t>
            </a:r>
            <a:r>
              <a:rPr lang="en-US" sz="2500" dirty="0" smtClean="0">
                <a:solidFill>
                  <a:schemeClr val="accent5">
                    <a:lumMod val="75000"/>
                  </a:schemeClr>
                </a:solidFill>
                <a:latin typeface="PFDinTextCompPro-Italic"/>
                <a:cs typeface="PFDinTextCompPro-Italic"/>
              </a:rPr>
              <a:t>+15</a:t>
            </a:r>
          </a:p>
          <a:p>
            <a:pPr algn="l"/>
            <a:r>
              <a:rPr lang="en-US" sz="2500" dirty="0" smtClean="0">
                <a:latin typeface="PFDinTextCompPro-Italic"/>
                <a:cs typeface="PFDinTextCompPro-Italic"/>
              </a:rPr>
              <a:t>Mission Impossible = (3, -5, 5)         3*4 + -5*-3 + 5*5      = </a:t>
            </a:r>
            <a:r>
              <a:rPr lang="en-US" sz="2500" dirty="0" smtClean="0">
                <a:solidFill>
                  <a:schemeClr val="accent6">
                    <a:lumMod val="50000"/>
                  </a:schemeClr>
                </a:solidFill>
                <a:latin typeface="PFDinTextCompPro-Italic"/>
                <a:cs typeface="PFDinTextCompPro-Italic"/>
              </a:rPr>
              <a:t>+52 </a:t>
            </a:r>
          </a:p>
          <a:p>
            <a:pPr algn="l"/>
            <a:r>
              <a:rPr lang="en-US" sz="2500" dirty="0" err="1" smtClean="0">
                <a:latin typeface="PFDinTextCompPro-Italic"/>
                <a:cs typeface="PFDinTextCompPro-Italic"/>
              </a:rPr>
              <a:t>Jiro</a:t>
            </a:r>
            <a:r>
              <a:rPr lang="en-US" sz="2500" dirty="0" smtClean="0">
                <a:latin typeface="PFDinTextCompPro-Italic"/>
                <a:cs typeface="PFDinTextCompPro-Italic"/>
              </a:rPr>
              <a:t> Dreams of Sushi = (-4, -5, -5)    -4*4 + -5*-3 + -5*5   = </a:t>
            </a:r>
            <a:r>
              <a:rPr lang="en-US" sz="2500" dirty="0" smtClean="0">
                <a:solidFill>
                  <a:schemeClr val="accent2"/>
                </a:solidFill>
                <a:latin typeface="PFDinTextCompPro-Italic"/>
                <a:cs typeface="PFDinTextCompPro-Italic"/>
              </a:rPr>
              <a:t>-26</a:t>
            </a:r>
          </a:p>
          <a:p>
            <a:pPr algn="l"/>
            <a:endParaRPr lang="en-US" sz="2500" dirty="0" smtClean="0">
              <a:latin typeface="PFDinTextCompPro-Italic"/>
              <a:cs typeface="PFDinTextCompPro-Italic"/>
            </a:endParaRPr>
          </a:p>
          <a:p>
            <a:pPr algn="l"/>
            <a:endParaRPr lang="en-US" sz="2500" dirty="0">
              <a:latin typeface="PFDinTextCompPro-Italic"/>
              <a:cs typeface="PFDinTextCompPro-Italic"/>
            </a:endParaRPr>
          </a:p>
          <a:p>
            <a:pPr algn="l"/>
            <a:r>
              <a:rPr lang="en-US" sz="2500" b="1" dirty="0" smtClean="0">
                <a:latin typeface="PFDinTextCompPro-Italic"/>
                <a:cs typeface="PFDinTextCompPro-Italic"/>
              </a:rPr>
              <a:t>User:</a:t>
            </a:r>
          </a:p>
          <a:p>
            <a:pPr algn="l"/>
            <a:r>
              <a:rPr lang="en-US" sz="2800" dirty="0" smtClean="0">
                <a:latin typeface="PFDinTextCompPro-Italic"/>
                <a:cs typeface="PFDinTextCompPro-Italic"/>
              </a:rPr>
              <a:t>Bob = </a:t>
            </a:r>
            <a:r>
              <a:rPr lang="en-US" sz="2800" dirty="0">
                <a:latin typeface="PFDinTextCompPro-Italic"/>
                <a:cs typeface="PFDinTextCompPro-Italic"/>
              </a:rPr>
              <a:t>(4, -3, 5)</a:t>
            </a:r>
            <a:endParaRPr lang="en-US" sz="2800" dirty="0" smtClean="0">
              <a:latin typeface="PFDinTextCompPro-Italic"/>
              <a:cs typeface="PFDinTextCompPro-Italic"/>
            </a:endParaRPr>
          </a:p>
          <a:p>
            <a:pPr algn="l"/>
            <a:endParaRPr lang="en-US" sz="2500" b="1"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
        <p:nvSpPr>
          <p:cNvPr id="3" name="Oval 2"/>
          <p:cNvSpPr/>
          <p:nvPr/>
        </p:nvSpPr>
        <p:spPr bwMode="auto">
          <a:xfrm>
            <a:off x="185737" y="2476500"/>
            <a:ext cx="2971800" cy="685800"/>
          </a:xfrm>
          <a:prstGeom prst="ellipse">
            <a:avLst/>
          </a:prstGeom>
          <a:solidFill>
            <a:schemeClr val="accent1">
              <a:alpha val="0"/>
            </a:schemeClr>
          </a:solidFill>
          <a:ln w="25400" cap="flat" cmpd="sng" algn="ctr">
            <a:solidFill>
              <a:srgbClr val="1A918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 name="Picture 4"/>
          <p:cNvPicPr>
            <a:picLocks noChangeAspect="1"/>
          </p:cNvPicPr>
          <p:nvPr/>
        </p:nvPicPr>
        <p:blipFill>
          <a:blip r:embed="rId3"/>
          <a:stretch>
            <a:fillRect/>
          </a:stretch>
        </p:blipFill>
        <p:spPr>
          <a:xfrm>
            <a:off x="4580915" y="3390900"/>
            <a:ext cx="4480560" cy="1866900"/>
          </a:xfrm>
          <a:prstGeom prst="rect">
            <a:avLst/>
          </a:prstGeom>
        </p:spPr>
      </p:pic>
    </p:spTree>
    <p:extLst>
      <p:ext uri="{BB962C8B-B14F-4D97-AF65-F5344CB8AC3E}">
        <p14:creationId xmlns:p14="http://schemas.microsoft.com/office/powerpoint/2010/main" val="3485194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64</a:t>
            </a:fld>
            <a:endParaRPr lang="en-US"/>
          </a:p>
        </p:txBody>
      </p:sp>
      <p:sp>
        <p:nvSpPr>
          <p:cNvPr id="9" name="TextBox 8"/>
          <p:cNvSpPr txBox="1"/>
          <p:nvPr/>
        </p:nvSpPr>
        <p:spPr>
          <a:xfrm>
            <a:off x="566737" y="952500"/>
            <a:ext cx="8382000" cy="3323987"/>
          </a:xfrm>
          <a:prstGeom prst="rect">
            <a:avLst/>
          </a:prstGeom>
          <a:noFill/>
        </p:spPr>
        <p:txBody>
          <a:bodyPr wrap="square" rtlCol="0">
            <a:spAutoFit/>
          </a:bodyPr>
          <a:lstStyle/>
          <a:p>
            <a:pPr algn="l"/>
            <a:r>
              <a:rPr lang="en-US" sz="3000" dirty="0" smtClean="0">
                <a:latin typeface="PFDinTextCompPro-Italic"/>
                <a:cs typeface="PFDinTextCompPro-Italic"/>
              </a:rPr>
              <a:t>One notable example of content-based filtering is Pandora, which maps songs into a feature space using features (or “genes”) designed by the Music Genome Project.</a:t>
            </a:r>
          </a:p>
          <a:p>
            <a:pPr algn="l"/>
            <a:endParaRPr lang="en-US" sz="3000" dirty="0">
              <a:latin typeface="PFDinTextCompPro-Italic"/>
              <a:cs typeface="PFDinTextCompPro-Italic"/>
            </a:endParaRPr>
          </a:p>
          <a:p>
            <a:pPr algn="l"/>
            <a:r>
              <a:rPr lang="en-US" sz="3000" dirty="0" smtClean="0">
                <a:latin typeface="PFDinTextCompPro-Italic"/>
                <a:cs typeface="PFDinTextCompPro-Italic"/>
              </a:rPr>
              <a:t>Using song vectors that depend on these features, Pandora can create a station with music having similar properties to a song the user selects.</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11429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Visualization of similar artists</a:t>
            </a:r>
            <a:endParaRPr lang="en-US" dirty="0"/>
          </a:p>
        </p:txBody>
      </p:sp>
      <p:pic>
        <p:nvPicPr>
          <p:cNvPr id="6" name="Content Placeholder 5" descr="Screenshot 2015-03-02 14.19.56.png"/>
          <p:cNvPicPr>
            <a:picLocks noGrp="1" noChangeAspect="1"/>
          </p:cNvPicPr>
          <p:nvPr>
            <p:ph sz="half" idx="12"/>
          </p:nvPr>
        </p:nvPicPr>
        <p:blipFill>
          <a:blip r:embed="rId2">
            <a:extLst>
              <a:ext uri="{28A0092B-C50C-407E-A947-70E740481C1C}">
                <a14:useLocalDpi xmlns:a14="http://schemas.microsoft.com/office/drawing/2010/main" val="0"/>
              </a:ext>
            </a:extLst>
          </a:blip>
          <a:srcRect t="17893" b="17893"/>
          <a:stretch>
            <a:fillRect/>
          </a:stretch>
        </p:blipFill>
        <p:spPr>
          <a:xfrm>
            <a:off x="338137" y="1181100"/>
            <a:ext cx="8418512" cy="3000854"/>
          </a:xfrm>
        </p:spPr>
      </p:pic>
      <p:sp>
        <p:nvSpPr>
          <p:cNvPr id="5" name="Slide Number Placeholder 4"/>
          <p:cNvSpPr>
            <a:spLocks noGrp="1"/>
          </p:cNvSpPr>
          <p:nvPr>
            <p:ph type="sldNum" sz="quarter" idx="13"/>
          </p:nvPr>
        </p:nvSpPr>
        <p:spPr/>
        <p:txBody>
          <a:bodyPr/>
          <a:lstStyle/>
          <a:p>
            <a:pPr>
              <a:defRPr/>
            </a:pPr>
            <a:fld id="{BD34588A-CBAF-924B-A77D-DE72B91A9204}" type="slidenum">
              <a:rPr lang="en-US" smtClean="0"/>
              <a:pPr>
                <a:defRPr/>
              </a:pPr>
              <a:t>65</a:t>
            </a:fld>
            <a:endParaRPr lang="en-US" dirty="0"/>
          </a:p>
        </p:txBody>
      </p:sp>
      <p:sp>
        <p:nvSpPr>
          <p:cNvPr id="7" name="Oval 6"/>
          <p:cNvSpPr/>
          <p:nvPr/>
        </p:nvSpPr>
        <p:spPr bwMode="auto">
          <a:xfrm>
            <a:off x="4071937" y="2476500"/>
            <a:ext cx="838200" cy="381000"/>
          </a:xfrm>
          <a:prstGeom prst="ellipse">
            <a:avLst/>
          </a:prstGeom>
          <a:solidFill>
            <a:schemeClr val="accent1">
              <a:alpha val="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Box 7"/>
          <p:cNvSpPr txBox="1"/>
          <p:nvPr/>
        </p:nvSpPr>
        <p:spPr>
          <a:xfrm>
            <a:off x="33626" y="4855150"/>
            <a:ext cx="3095719" cy="400110"/>
          </a:xfrm>
          <a:prstGeom prst="rect">
            <a:avLst/>
          </a:prstGeom>
          <a:noFill/>
        </p:spPr>
        <p:txBody>
          <a:bodyPr wrap="none" rtlCol="0">
            <a:spAutoFit/>
          </a:bodyPr>
          <a:lstStyle/>
          <a:p>
            <a:r>
              <a:rPr lang="pl-PL" sz="2000" dirty="0"/>
              <a:t>http://</a:t>
            </a:r>
            <a:r>
              <a:rPr lang="pl-PL" sz="2000" dirty="0" err="1"/>
              <a:t>www.music-map.com</a:t>
            </a:r>
            <a:r>
              <a:rPr lang="pl-PL" sz="2000" dirty="0"/>
              <a:t>/</a:t>
            </a:r>
            <a:endParaRPr lang="en-US" sz="2000" dirty="0"/>
          </a:p>
        </p:txBody>
      </p:sp>
    </p:spTree>
    <p:extLst>
      <p:ext uri="{BB962C8B-B14F-4D97-AF65-F5344CB8AC3E}">
        <p14:creationId xmlns:p14="http://schemas.microsoft.com/office/powerpoint/2010/main" val="609535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66</a:t>
            </a:fld>
            <a:endParaRPr lang="en-US"/>
          </a:p>
        </p:txBody>
      </p:sp>
      <p:sp>
        <p:nvSpPr>
          <p:cNvPr id="9" name="TextBox 8"/>
          <p:cNvSpPr txBox="1"/>
          <p:nvPr/>
        </p:nvSpPr>
        <p:spPr>
          <a:xfrm>
            <a:off x="566737" y="952500"/>
            <a:ext cx="8382000" cy="553998"/>
          </a:xfrm>
          <a:prstGeom prst="rect">
            <a:avLst/>
          </a:prstGeom>
          <a:noFill/>
        </p:spPr>
        <p:txBody>
          <a:bodyPr wrap="square" rtlCol="0">
            <a:spAutoFit/>
          </a:bodyPr>
          <a:lstStyle/>
          <a:p>
            <a:pPr algn="l"/>
            <a:r>
              <a:rPr lang="en-US" sz="3000" dirty="0" smtClean="0">
                <a:latin typeface="PFDinTextCompPro-Italic"/>
                <a:cs typeface="PFDinTextCompPro-Italic"/>
              </a:rPr>
              <a:t>Content-based filtering has some difficulties:</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48124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content-based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67</a:t>
            </a:fld>
            <a:endParaRPr lang="en-US"/>
          </a:p>
        </p:txBody>
      </p:sp>
      <p:sp>
        <p:nvSpPr>
          <p:cNvPr id="9" name="TextBox 8"/>
          <p:cNvSpPr txBox="1"/>
          <p:nvPr/>
        </p:nvSpPr>
        <p:spPr>
          <a:xfrm>
            <a:off x="566737" y="952500"/>
            <a:ext cx="8686800" cy="3939540"/>
          </a:xfrm>
          <a:prstGeom prst="rect">
            <a:avLst/>
          </a:prstGeom>
          <a:noFill/>
        </p:spPr>
        <p:txBody>
          <a:bodyPr wrap="square" rtlCol="0">
            <a:spAutoFit/>
          </a:bodyPr>
          <a:lstStyle/>
          <a:p>
            <a:pPr algn="l"/>
            <a:r>
              <a:rPr lang="en-US" sz="2500" dirty="0" smtClean="0">
                <a:latin typeface="PFDinTextCompPro-Italic"/>
                <a:cs typeface="PFDinTextCompPro-Italic"/>
              </a:rPr>
              <a:t>Content-based filtering has some difficulties:</a:t>
            </a:r>
          </a:p>
          <a:p>
            <a:pPr algn="l"/>
            <a:endParaRPr lang="en-US" sz="2500" dirty="0">
              <a:latin typeface="PFDinTextCompPro-Italic"/>
              <a:cs typeface="PFDinTextCompPro-Italic"/>
            </a:endParaRPr>
          </a:p>
          <a:p>
            <a:pPr marL="342900" indent="-342900" algn="l">
              <a:buFontTx/>
              <a:buChar char="-"/>
            </a:pPr>
            <a:r>
              <a:rPr lang="en-US" sz="2500" dirty="0" smtClean="0">
                <a:latin typeface="PFDinTextCompPro-Italic"/>
                <a:cs typeface="PFDinTextCompPro-Italic"/>
              </a:rPr>
              <a:t>Must map items into a feature space (usually by hand!)</a:t>
            </a:r>
          </a:p>
          <a:p>
            <a:pPr marL="342900" indent="-342900" algn="l">
              <a:buFontTx/>
              <a:buChar char="-"/>
            </a:pPr>
            <a:endParaRPr lang="en-US" sz="2500" dirty="0" smtClean="0">
              <a:latin typeface="PFDinTextCompPro-Italic"/>
              <a:cs typeface="PFDinTextCompPro-Italic"/>
            </a:endParaRPr>
          </a:p>
          <a:p>
            <a:pPr marL="342900" indent="-342900" algn="l">
              <a:buFontTx/>
              <a:buChar char="-"/>
            </a:pPr>
            <a:r>
              <a:rPr lang="en-US" sz="2500" dirty="0">
                <a:latin typeface="PFDinTextCompPro-Italic"/>
                <a:cs typeface="PFDinTextCompPro-Italic"/>
              </a:rPr>
              <a:t>R</a:t>
            </a:r>
            <a:r>
              <a:rPr lang="en-US" sz="2500" dirty="0" smtClean="0">
                <a:latin typeface="PFDinTextCompPro-Italic"/>
                <a:cs typeface="PFDinTextCompPro-Italic"/>
              </a:rPr>
              <a:t>ecommendations are limited in scope (items must be similar to each other)</a:t>
            </a:r>
          </a:p>
          <a:p>
            <a:pPr marL="342900" indent="-342900" algn="l">
              <a:buFontTx/>
              <a:buChar char="-"/>
            </a:pPr>
            <a:endParaRPr lang="en-US" sz="2500" dirty="0" smtClean="0">
              <a:latin typeface="PFDinTextCompPro-Italic"/>
              <a:cs typeface="PFDinTextCompPro-Italic"/>
            </a:endParaRPr>
          </a:p>
          <a:p>
            <a:pPr marL="342900" indent="-342900" algn="l">
              <a:buFontTx/>
              <a:buChar char="-"/>
            </a:pPr>
            <a:r>
              <a:rPr lang="en-US" sz="2500" dirty="0">
                <a:latin typeface="PFDinTextCompPro-Italic"/>
                <a:cs typeface="PFDinTextCompPro-Italic"/>
              </a:rPr>
              <a:t>H</a:t>
            </a:r>
            <a:r>
              <a:rPr lang="en-US" sz="2500" dirty="0" smtClean="0">
                <a:latin typeface="PFDinTextCompPro-Italic"/>
                <a:cs typeface="PFDinTextCompPro-Italic"/>
              </a:rPr>
              <a:t>ard to create cross-content recommendations (</a:t>
            </a:r>
            <a:r>
              <a:rPr lang="en-US" sz="2500" dirty="0" err="1" smtClean="0">
                <a:latin typeface="PFDinTextCompPro-Italic"/>
                <a:cs typeface="PFDinTextCompPro-Italic"/>
              </a:rPr>
              <a:t>eg</a:t>
            </a:r>
            <a:r>
              <a:rPr lang="en-US" sz="2500" dirty="0" smtClean="0">
                <a:latin typeface="PFDinTextCompPro-Italic"/>
                <a:cs typeface="PFDinTextCompPro-Italic"/>
              </a:rPr>
              <a:t> books/music films…this would require comparing elements from different feature spaces!)</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262915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smtClean="0"/>
              <a:t>II. collaborative filtering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INTRO TO DATA 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41660404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Collaborative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69</a:t>
            </a:fld>
            <a:endParaRPr lang="en-US"/>
          </a:p>
        </p:txBody>
      </p:sp>
      <p:sp>
        <p:nvSpPr>
          <p:cNvPr id="9" name="TextBox 8"/>
          <p:cNvSpPr txBox="1"/>
          <p:nvPr/>
        </p:nvSpPr>
        <p:spPr>
          <a:xfrm>
            <a:off x="566737" y="952500"/>
            <a:ext cx="8382000" cy="1938992"/>
          </a:xfrm>
          <a:prstGeom prst="rect">
            <a:avLst/>
          </a:prstGeom>
          <a:noFill/>
        </p:spPr>
        <p:txBody>
          <a:bodyPr wrap="square" rtlCol="0">
            <a:spAutoFit/>
          </a:bodyPr>
          <a:lstStyle/>
          <a:p>
            <a:pPr algn="l"/>
            <a:r>
              <a:rPr lang="en-US" sz="3000" dirty="0" smtClean="0">
                <a:latin typeface="PFDinTextCompPro-Medium"/>
                <a:cs typeface="PFDinTextCompPro-Medium"/>
              </a:rPr>
              <a:t>Collaborative filtering</a:t>
            </a:r>
            <a:r>
              <a:rPr lang="en-US" sz="3000" dirty="0" smtClean="0">
                <a:latin typeface="PFDinTextCompPro-Italic"/>
                <a:cs typeface="PFDinTextCompPro-Italic"/>
              </a:rPr>
              <a:t> refers to a family of methods for predicting ratings where instead of thinking about users and items in terms of a feature space, we are </a:t>
            </a:r>
            <a:r>
              <a:rPr lang="en-US" sz="3000" i="1" dirty="0" smtClean="0">
                <a:latin typeface="PFDinTextCompPro-Italic"/>
                <a:cs typeface="PFDinTextCompPro-Italic"/>
              </a:rPr>
              <a:t>only</a:t>
            </a:r>
            <a:r>
              <a:rPr lang="en-US" sz="3000" dirty="0" smtClean="0">
                <a:latin typeface="PFDinTextCompPro-Italic"/>
                <a:cs typeface="PFDinTextCompPro-Italic"/>
              </a:rPr>
              <a:t> interested in the existing user-item ratings themselves.</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37278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571512"/>
          </a:xfrm>
        </p:spPr>
        <p:txBody>
          <a:bodyPr/>
          <a:lstStyle/>
          <a:p>
            <a:r>
              <a:rPr lang="en-US" dirty="0"/>
              <a:t>We need data to </a:t>
            </a:r>
            <a:r>
              <a:rPr lang="en-US" dirty="0" smtClean="0"/>
              <a:t>recommend.</a:t>
            </a:r>
            <a:endParaRPr lang="en-US" dirty="0"/>
          </a:p>
        </p:txBody>
      </p:sp>
      <p:sp>
        <p:nvSpPr>
          <p:cNvPr id="3" name="Content Placeholder 2"/>
          <p:cNvSpPr>
            <a:spLocks noGrp="1"/>
          </p:cNvSpPr>
          <p:nvPr>
            <p:ph sz="quarter" idx="11"/>
          </p:nvPr>
        </p:nvSpPr>
        <p:spPr/>
        <p:txBody>
          <a:bodyPr/>
          <a:lstStyle/>
          <a:p>
            <a:r>
              <a:rPr lang="en-US" dirty="0" smtClean="0"/>
              <a:t>Intro – Types of Data</a:t>
            </a:r>
            <a:endParaRPr lang="en-US" dirty="0"/>
          </a:p>
        </p:txBody>
      </p:sp>
      <p:sp>
        <p:nvSpPr>
          <p:cNvPr id="5" name="Slide Number Placeholder 4"/>
          <p:cNvSpPr>
            <a:spLocks noGrp="1"/>
          </p:cNvSpPr>
          <p:nvPr>
            <p:ph type="sldNum" sz="quarter" idx="13"/>
          </p:nvPr>
        </p:nvSpPr>
        <p:spPr/>
        <p:txBody>
          <a:bodyPr/>
          <a:lstStyle/>
          <a:p>
            <a:pPr>
              <a:defRPr/>
            </a:pPr>
            <a:fld id="{BD34588A-CBAF-924B-A77D-DE72B91A9204}" type="slidenum">
              <a:rPr lang="en-US" smtClean="0"/>
              <a:pPr>
                <a:defRPr/>
              </a:pPr>
              <a:t>7</a:t>
            </a:fld>
            <a:endParaRPr lang="en-US" dirty="0"/>
          </a:p>
        </p:txBody>
      </p:sp>
      <p:pic>
        <p:nvPicPr>
          <p:cNvPr id="7" name="Picture 6"/>
          <p:cNvPicPr>
            <a:picLocks noChangeAspect="1"/>
          </p:cNvPicPr>
          <p:nvPr/>
        </p:nvPicPr>
        <p:blipFill>
          <a:blip r:embed="rId2"/>
          <a:stretch>
            <a:fillRect/>
          </a:stretch>
        </p:blipFill>
        <p:spPr>
          <a:xfrm>
            <a:off x="4605337" y="1790700"/>
            <a:ext cx="3200400" cy="2548773"/>
          </a:xfrm>
          <a:prstGeom prst="rect">
            <a:avLst/>
          </a:prstGeom>
        </p:spPr>
      </p:pic>
      <p:graphicFrame>
        <p:nvGraphicFramePr>
          <p:cNvPr id="6" name="Content Placeholder 5"/>
          <p:cNvGraphicFramePr>
            <a:graphicFrameLocks noGrp="1"/>
          </p:cNvGraphicFramePr>
          <p:nvPr>
            <p:ph sz="half" idx="12"/>
            <p:extLst>
              <p:ext uri="{D42A27DB-BD31-4B8C-83A1-F6EECF244321}">
                <p14:modId xmlns:p14="http://schemas.microsoft.com/office/powerpoint/2010/main" val="3115636722"/>
              </p:ext>
            </p:extLst>
          </p:nvPr>
        </p:nvGraphicFramePr>
        <p:xfrm>
          <a:off x="719137" y="1714500"/>
          <a:ext cx="2971800" cy="2724956"/>
        </p:xfrm>
        <a:graphic>
          <a:graphicData uri="http://schemas.openxmlformats.org/drawingml/2006/table">
            <a:tbl>
              <a:tblPr firstRow="1" bandRow="1">
                <a:tableStyleId>{2D5ABB26-0587-4C30-8999-92F81FD0307C}</a:tableStyleId>
              </a:tblPr>
              <a:tblGrid>
                <a:gridCol w="2971800"/>
              </a:tblGrid>
              <a:tr h="499916">
                <a:tc>
                  <a:txBody>
                    <a:bodyPr/>
                    <a:lstStyle/>
                    <a:p>
                      <a:pPr algn="ctr"/>
                      <a:endParaRPr lang="en-US" sz="2000" dirty="0"/>
                    </a:p>
                  </a:txBody>
                  <a:tcPr/>
                </a:tc>
              </a:tr>
              <a:tr h="2057746">
                <a:tc>
                  <a:txBody>
                    <a:bodyPr/>
                    <a:lstStyle/>
                    <a:p>
                      <a:pPr marL="285750" indent="-285750">
                        <a:lnSpc>
                          <a:spcPct val="150000"/>
                        </a:lnSpc>
                        <a:buFont typeface="Arial"/>
                        <a:buChar char="•"/>
                      </a:pPr>
                      <a:r>
                        <a:rPr lang="en-US" sz="2000" kern="1200" dirty="0" smtClean="0"/>
                        <a:t>Preferences</a:t>
                      </a:r>
                    </a:p>
                    <a:p>
                      <a:pPr marL="285750" marR="0" indent="-285750" algn="l" defTabSz="329138" rtl="0" eaLnBrk="1" fontAlgn="auto" latinLnBrk="0" hangingPunct="1">
                        <a:lnSpc>
                          <a:spcPct val="150000"/>
                        </a:lnSpc>
                        <a:spcBef>
                          <a:spcPts val="0"/>
                        </a:spcBef>
                        <a:spcAft>
                          <a:spcPts val="0"/>
                        </a:spcAft>
                        <a:buClrTx/>
                        <a:buSzTx/>
                        <a:buFont typeface="Arial"/>
                        <a:buChar char="•"/>
                        <a:tabLst/>
                        <a:defRPr/>
                      </a:pPr>
                      <a:r>
                        <a:rPr lang="en-US" sz="2000" kern="1200" baseline="0" dirty="0" smtClean="0"/>
                        <a:t>Ratings</a:t>
                      </a:r>
                      <a:endParaRPr lang="en-US" sz="2000" kern="1200" dirty="0" smtClean="0"/>
                    </a:p>
                    <a:p>
                      <a:pPr marL="285750" indent="-285750">
                        <a:lnSpc>
                          <a:spcPct val="150000"/>
                        </a:lnSpc>
                        <a:buFont typeface="Arial"/>
                        <a:buChar char="•"/>
                      </a:pPr>
                      <a:r>
                        <a:rPr lang="en-US" sz="2000" kern="1200" dirty="0" smtClean="0"/>
                        <a:t>Item meta-data</a:t>
                      </a:r>
                    </a:p>
                    <a:p>
                      <a:pPr marL="285750" indent="-285750">
                        <a:lnSpc>
                          <a:spcPct val="150000"/>
                        </a:lnSpc>
                        <a:buFont typeface="Arial"/>
                        <a:buChar char="•"/>
                      </a:pPr>
                      <a:r>
                        <a:rPr lang="en-US" sz="2000" kern="1200" dirty="0" smtClean="0"/>
                        <a:t>User Behavior</a:t>
                      </a:r>
                    </a:p>
                    <a:p>
                      <a:endParaRPr lang="en-US" sz="2000" dirty="0"/>
                    </a:p>
                  </a:txBody>
                  <a:tcPr/>
                </a:tc>
              </a:tr>
            </a:tbl>
          </a:graphicData>
        </a:graphic>
      </p:graphicFrame>
    </p:spTree>
    <p:extLst>
      <p:ext uri="{BB962C8B-B14F-4D97-AF65-F5344CB8AC3E}">
        <p14:creationId xmlns:p14="http://schemas.microsoft.com/office/powerpoint/2010/main" val="2258805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Collaborative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70</a:t>
            </a:fld>
            <a:endParaRPr lang="en-US"/>
          </a:p>
        </p:txBody>
      </p:sp>
      <p:sp>
        <p:nvSpPr>
          <p:cNvPr id="9" name="TextBox 8"/>
          <p:cNvSpPr txBox="1"/>
          <p:nvPr/>
        </p:nvSpPr>
        <p:spPr>
          <a:xfrm>
            <a:off x="566737" y="952500"/>
            <a:ext cx="8382000" cy="3323987"/>
          </a:xfrm>
          <a:prstGeom prst="rect">
            <a:avLst/>
          </a:prstGeom>
          <a:noFill/>
        </p:spPr>
        <p:txBody>
          <a:bodyPr wrap="square" rtlCol="0">
            <a:spAutoFit/>
          </a:bodyPr>
          <a:lstStyle/>
          <a:p>
            <a:pPr algn="l"/>
            <a:r>
              <a:rPr lang="en-US" sz="3000" dirty="0" smtClean="0">
                <a:latin typeface="PFDinTextCompPro-Medium"/>
                <a:cs typeface="PFDinTextCompPro-Medium"/>
              </a:rPr>
              <a:t>Collaborative filtering</a:t>
            </a:r>
            <a:r>
              <a:rPr lang="en-US" sz="3000" dirty="0" smtClean="0">
                <a:latin typeface="PFDinTextCompPro-Italic"/>
                <a:cs typeface="PFDinTextCompPro-Italic"/>
              </a:rPr>
              <a:t> refers to a family of methods for predicting ratings where instead of thinking about users and items in terms of a feature space, we are </a:t>
            </a:r>
            <a:r>
              <a:rPr lang="en-US" sz="3000" i="1" dirty="0" smtClean="0">
                <a:latin typeface="PFDinTextCompPro-Italic"/>
                <a:cs typeface="PFDinTextCompPro-Italic"/>
              </a:rPr>
              <a:t>only</a:t>
            </a:r>
            <a:r>
              <a:rPr lang="en-US" sz="3000" dirty="0" smtClean="0">
                <a:latin typeface="PFDinTextCompPro-Italic"/>
                <a:cs typeface="PFDinTextCompPro-Italic"/>
              </a:rPr>
              <a:t> interested in the existing user-item ratings themselves.</a:t>
            </a:r>
          </a:p>
          <a:p>
            <a:pPr algn="l"/>
            <a:endParaRPr lang="en-US" sz="3000" dirty="0" smtClean="0">
              <a:latin typeface="PFDinTextCompPro-Italic"/>
              <a:cs typeface="PFDinTextCompPro-Italic"/>
            </a:endParaRPr>
          </a:p>
          <a:p>
            <a:pPr algn="l"/>
            <a:r>
              <a:rPr lang="en-US" sz="3000" dirty="0" smtClean="0">
                <a:latin typeface="PFDinTextCompPro-Italic"/>
                <a:cs typeface="PFDinTextCompPro-Italic"/>
              </a:rPr>
              <a:t>In this case, our dataset is a </a:t>
            </a:r>
            <a:r>
              <a:rPr lang="en-US" sz="3000" i="1" dirty="0" smtClean="0">
                <a:latin typeface="PFDinTextCompPro-Italic"/>
                <a:cs typeface="PFDinTextCompPro-Italic"/>
              </a:rPr>
              <a:t>ratings matrix</a:t>
            </a:r>
            <a:r>
              <a:rPr lang="en-US" sz="3000" dirty="0" smtClean="0">
                <a:latin typeface="PFDinTextCompPro-Italic"/>
                <a:cs typeface="PFDinTextCompPro-Italic"/>
              </a:rPr>
              <a:t> whose columns correspond to items, and whose rows correspond to users.</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80142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Collaborative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71</a:t>
            </a:fld>
            <a:endParaRPr lang="en-US"/>
          </a:p>
        </p:txBody>
      </p:sp>
      <p:sp>
        <p:nvSpPr>
          <p:cNvPr id="9" name="TextBox 8"/>
          <p:cNvSpPr txBox="1"/>
          <p:nvPr/>
        </p:nvSpPr>
        <p:spPr>
          <a:xfrm>
            <a:off x="566737" y="952500"/>
            <a:ext cx="8382000" cy="3323987"/>
          </a:xfrm>
          <a:prstGeom prst="rect">
            <a:avLst/>
          </a:prstGeom>
          <a:noFill/>
        </p:spPr>
        <p:txBody>
          <a:bodyPr wrap="square" rtlCol="0">
            <a:spAutoFit/>
          </a:bodyPr>
          <a:lstStyle/>
          <a:p>
            <a:pPr algn="l"/>
            <a:r>
              <a:rPr lang="en-US" sz="3000" dirty="0" smtClean="0">
                <a:latin typeface="PFDinTextCompPro-Medium"/>
                <a:cs typeface="PFDinTextCompPro-Medium"/>
              </a:rPr>
              <a:t>Collaborative filtering</a:t>
            </a:r>
            <a:r>
              <a:rPr lang="en-US" sz="3000" dirty="0" smtClean="0">
                <a:latin typeface="PFDinTextCompPro-Italic"/>
                <a:cs typeface="PFDinTextCompPro-Italic"/>
              </a:rPr>
              <a:t> refers to a family of methods for predicting ratings where instead of thinking about users and items in terms of a feature space, we are </a:t>
            </a:r>
            <a:r>
              <a:rPr lang="en-US" sz="3000" i="1" dirty="0" smtClean="0">
                <a:latin typeface="PFDinTextCompPro-Italic"/>
                <a:cs typeface="PFDinTextCompPro-Italic"/>
              </a:rPr>
              <a:t>only</a:t>
            </a:r>
            <a:r>
              <a:rPr lang="en-US" sz="3000" dirty="0" smtClean="0">
                <a:latin typeface="PFDinTextCompPro-Italic"/>
                <a:cs typeface="PFDinTextCompPro-Italic"/>
              </a:rPr>
              <a:t> interested in the existing user-item ratings themselves.</a:t>
            </a:r>
          </a:p>
          <a:p>
            <a:pPr algn="l"/>
            <a:endParaRPr lang="en-US" sz="3000" dirty="0">
              <a:latin typeface="PFDinTextCompPro-Italic"/>
              <a:cs typeface="PFDinTextCompPro-Italic"/>
            </a:endParaRPr>
          </a:p>
          <a:p>
            <a:pPr algn="l"/>
            <a:r>
              <a:rPr lang="en-US" sz="3000" dirty="0" smtClean="0">
                <a:latin typeface="PFDinTextCompPro-Italic"/>
                <a:cs typeface="PFDinTextCompPro-Italic"/>
              </a:rPr>
              <a:t>In this case, our dataset is a </a:t>
            </a:r>
            <a:r>
              <a:rPr lang="en-US" sz="3000" i="1" dirty="0" smtClean="0">
                <a:latin typeface="PFDinTextCompPro-Italic"/>
                <a:cs typeface="PFDinTextCompPro-Italic"/>
              </a:rPr>
              <a:t>ratings matrix</a:t>
            </a:r>
            <a:r>
              <a:rPr lang="en-US" sz="3000" dirty="0" smtClean="0">
                <a:latin typeface="PFDinTextCompPro-Italic"/>
                <a:cs typeface="PFDinTextCompPro-Italic"/>
              </a:rPr>
              <a:t> whose columns correspond to items, and whose rows correspond to users.</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grpSp>
        <p:nvGrpSpPr>
          <p:cNvPr id="12" name="Group 26"/>
          <p:cNvGrpSpPr>
            <a:grpSpLocks/>
          </p:cNvGrpSpPr>
          <p:nvPr/>
        </p:nvGrpSpPr>
        <p:grpSpPr bwMode="auto">
          <a:xfrm>
            <a:off x="7928231" y="2476500"/>
            <a:ext cx="1463675" cy="1676400"/>
            <a:chOff x="0" y="0"/>
            <a:chExt cx="1280" cy="1280"/>
          </a:xfrm>
        </p:grpSpPr>
        <p:pic>
          <p:nvPicPr>
            <p:cNvPr id="13"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4" name="Rectangle 24"/>
            <p:cNvSpPr>
              <a:spLocks/>
            </p:cNvSpPr>
            <p:nvPr/>
          </p:nvSpPr>
          <p:spPr bwMode="auto">
            <a:xfrm>
              <a:off x="104" y="96"/>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1300" dirty="0" smtClean="0">
                  <a:solidFill>
                    <a:schemeClr val="tx1"/>
                  </a:solidFill>
                  <a:latin typeface="PFDinTextCompPro-Bold" charset="0"/>
                  <a:ea typeface="ＭＳ Ｐゴシック" charset="0"/>
                  <a:cs typeface="ＭＳ Ｐゴシック" charset="0"/>
                  <a:sym typeface="PFDinTextCompPro-Bold" charset="0"/>
                </a:rPr>
                <a:t>NOTE</a:t>
              </a:r>
              <a:endParaRPr lang="en-US" sz="1300" dirty="0">
                <a:solidFill>
                  <a:schemeClr val="tx1"/>
                </a:solidFill>
                <a:latin typeface="PFDinTextCompPro-Bold" charset="0"/>
                <a:ea typeface="ＭＳ Ｐゴシック" charset="0"/>
                <a:cs typeface="ＭＳ Ｐゴシック" charset="0"/>
                <a:sym typeface="PFDinTextCompPro-Bold" charset="0"/>
              </a:endParaRPr>
            </a:p>
          </p:txBody>
        </p:sp>
        <p:sp>
          <p:nvSpPr>
            <p:cNvPr id="15" name="Rectangle 25"/>
            <p:cNvSpPr>
              <a:spLocks/>
            </p:cNvSpPr>
            <p:nvPr/>
          </p:nvSpPr>
          <p:spPr bwMode="auto">
            <a:xfrm>
              <a:off x="104" y="264"/>
              <a:ext cx="105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ts val="1150"/>
                </a:lnSpc>
              </a:pPr>
              <a:endParaRPr lang="en-US" sz="900" dirty="0" smtClean="0">
                <a:solidFill>
                  <a:schemeClr val="tx1"/>
                </a:solidFill>
                <a:latin typeface="+mn-lt"/>
                <a:ea typeface="ＭＳ Ｐゴシック" charset="0"/>
                <a:cs typeface="PFDinTextCompPro-Italic"/>
                <a:sym typeface="News706 BT" charset="0"/>
              </a:endParaRPr>
            </a:p>
            <a:p>
              <a:pPr algn="l">
                <a:lnSpc>
                  <a:spcPts val="1150"/>
                </a:lnSpc>
              </a:pPr>
              <a:r>
                <a:rPr lang="en-US" sz="900" dirty="0" smtClean="0">
                  <a:solidFill>
                    <a:schemeClr val="tx1"/>
                  </a:solidFill>
                  <a:latin typeface="+mn-lt"/>
                  <a:ea typeface="ＭＳ Ｐゴシック" charset="0"/>
                  <a:cs typeface="PFDinTextCompPro-Italic"/>
                  <a:sym typeface="News706 BT" charset="0"/>
                </a:rPr>
                <a:t>The idea here is that users get value from recommendations based on other users with similar </a:t>
              </a:r>
              <a:r>
                <a:rPr lang="en-US" sz="900" i="1" dirty="0" smtClean="0">
                  <a:solidFill>
                    <a:schemeClr val="tx1"/>
                  </a:solidFill>
                  <a:latin typeface="+mn-lt"/>
                  <a:ea typeface="ＭＳ Ｐゴシック" charset="0"/>
                  <a:cs typeface="PFDinTextCompPro-Italic"/>
                  <a:sym typeface="News706 BT" charset="0"/>
                </a:rPr>
                <a:t>tastes</a:t>
              </a:r>
              <a:r>
                <a:rPr lang="en-US" sz="900" dirty="0" smtClean="0">
                  <a:solidFill>
                    <a:schemeClr val="tx1"/>
                  </a:solidFill>
                  <a:latin typeface="+mn-lt"/>
                  <a:ea typeface="ＭＳ Ｐゴシック" charset="0"/>
                  <a:cs typeface="PFDinTextCompPro-Italic"/>
                  <a:sym typeface="News706 BT" charset="0"/>
                </a:rPr>
                <a:t>.</a:t>
              </a:r>
            </a:p>
          </p:txBody>
        </p:sp>
      </p:grpSp>
    </p:spTree>
    <p:extLst>
      <p:ext uri="{BB962C8B-B14F-4D97-AF65-F5344CB8AC3E}">
        <p14:creationId xmlns:p14="http://schemas.microsoft.com/office/powerpoint/2010/main" val="10591449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Ratings matrix</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72</a:t>
            </a:fld>
            <a:endParaRPr lang="en-US"/>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2253456" y="1214085"/>
            <a:ext cx="4856162" cy="3777015"/>
          </a:xfrm>
          <a:prstGeom prst="rect">
            <a:avLst/>
          </a:prstGeom>
        </p:spPr>
      </p:pic>
      <p:grpSp>
        <p:nvGrpSpPr>
          <p:cNvPr id="7" name="Group 26"/>
          <p:cNvGrpSpPr>
            <a:grpSpLocks/>
          </p:cNvGrpSpPr>
          <p:nvPr/>
        </p:nvGrpSpPr>
        <p:grpSpPr bwMode="auto">
          <a:xfrm>
            <a:off x="7485062" y="1409700"/>
            <a:ext cx="1463675" cy="1676400"/>
            <a:chOff x="0" y="0"/>
            <a:chExt cx="1280" cy="1280"/>
          </a:xfrm>
        </p:grpSpPr>
        <p:pic>
          <p:nvPicPr>
            <p:cNvPr id="1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 name="Rectangle 24"/>
            <p:cNvSpPr>
              <a:spLocks/>
            </p:cNvSpPr>
            <p:nvPr/>
          </p:nvSpPr>
          <p:spPr bwMode="auto">
            <a:xfrm>
              <a:off x="104" y="96"/>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1300" dirty="0" smtClean="0">
                  <a:solidFill>
                    <a:schemeClr val="tx1"/>
                  </a:solidFill>
                  <a:latin typeface="PFDinTextCompPro-Bold" charset="0"/>
                  <a:ea typeface="ＭＳ Ｐゴシック" charset="0"/>
                  <a:cs typeface="ＭＳ Ｐゴシック" charset="0"/>
                  <a:sym typeface="PFDinTextCompPro-Bold" charset="0"/>
                </a:rPr>
                <a:t>NOTE</a:t>
              </a:r>
              <a:endParaRPr lang="en-US" sz="1300" dirty="0">
                <a:solidFill>
                  <a:schemeClr val="tx1"/>
                </a:solidFill>
                <a:latin typeface="PFDinTextCompPro-Bold" charset="0"/>
                <a:ea typeface="ＭＳ Ｐゴシック" charset="0"/>
                <a:cs typeface="ＭＳ Ｐゴシック" charset="0"/>
                <a:sym typeface="PFDinTextCompPro-Bold" charset="0"/>
              </a:endParaRPr>
            </a:p>
          </p:txBody>
        </p:sp>
        <p:sp>
          <p:nvSpPr>
            <p:cNvPr id="12" name="Rectangle 25"/>
            <p:cNvSpPr>
              <a:spLocks/>
            </p:cNvSpPr>
            <p:nvPr/>
          </p:nvSpPr>
          <p:spPr bwMode="auto">
            <a:xfrm>
              <a:off x="104" y="264"/>
              <a:ext cx="105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ts val="1150"/>
                </a:lnSpc>
              </a:pPr>
              <a:endParaRPr lang="en-US" sz="900" dirty="0" smtClean="0">
                <a:solidFill>
                  <a:schemeClr val="tx1"/>
                </a:solidFill>
                <a:latin typeface="+mn-lt"/>
                <a:ea typeface="ＭＳ Ｐゴシック" charset="0"/>
                <a:cs typeface="PFDinTextCompPro-Italic"/>
                <a:sym typeface="News706 BT" charset="0"/>
              </a:endParaRPr>
            </a:p>
            <a:p>
              <a:pPr algn="l">
                <a:lnSpc>
                  <a:spcPts val="1150"/>
                </a:lnSpc>
              </a:pPr>
              <a:endParaRPr lang="en-US" sz="900" dirty="0">
                <a:solidFill>
                  <a:schemeClr val="tx1"/>
                </a:solidFill>
                <a:latin typeface="+mn-lt"/>
                <a:ea typeface="ＭＳ Ｐゴシック" charset="0"/>
                <a:cs typeface="PFDinTextCompPro-Italic"/>
                <a:sym typeface="News706 BT" charset="0"/>
              </a:endParaRPr>
            </a:p>
            <a:p>
              <a:pPr algn="l">
                <a:lnSpc>
                  <a:spcPts val="1150"/>
                </a:lnSpc>
              </a:pPr>
              <a:r>
                <a:rPr lang="en-US" sz="900" dirty="0" smtClean="0">
                  <a:solidFill>
                    <a:schemeClr val="tx1"/>
                  </a:solidFill>
                  <a:latin typeface="+mn-lt"/>
                  <a:ea typeface="ＭＳ Ｐゴシック" charset="0"/>
                  <a:cs typeface="PFDinTextCompPro-Italic"/>
                  <a:sym typeface="News706 BT" charset="0"/>
                </a:rPr>
                <a:t>This matrix will always be </a:t>
              </a:r>
              <a:r>
                <a:rPr lang="en-US" sz="900" i="1" dirty="0" smtClean="0">
                  <a:solidFill>
                    <a:schemeClr val="tx1"/>
                  </a:solidFill>
                  <a:latin typeface="+mn-lt"/>
                  <a:ea typeface="ＭＳ Ｐゴシック" charset="0"/>
                  <a:cs typeface="PFDinTextCompPro-Italic"/>
                  <a:sym typeface="News706 BT" charset="0"/>
                </a:rPr>
                <a:t>sparse</a:t>
              </a:r>
              <a:r>
                <a:rPr lang="en-US" sz="900" dirty="0" smtClean="0">
                  <a:solidFill>
                    <a:schemeClr val="tx1"/>
                  </a:solidFill>
                  <a:latin typeface="+mn-lt"/>
                  <a:ea typeface="ＭＳ Ｐゴシック" charset="0"/>
                  <a:cs typeface="PFDinTextCompPro-Italic"/>
                  <a:sym typeface="News706 BT" charset="0"/>
                </a:rPr>
                <a:t>!</a:t>
              </a:r>
            </a:p>
          </p:txBody>
        </p:sp>
      </p:grpSp>
      <p:sp>
        <p:nvSpPr>
          <p:cNvPr id="13" name="TextBox 12"/>
          <p:cNvSpPr txBox="1"/>
          <p:nvPr/>
        </p:nvSpPr>
        <p:spPr>
          <a:xfrm>
            <a:off x="187999" y="4914900"/>
            <a:ext cx="4493538" cy="215444"/>
          </a:xfrm>
          <a:prstGeom prst="rect">
            <a:avLst/>
          </a:prstGeom>
          <a:noFill/>
        </p:spPr>
        <p:txBody>
          <a:bodyPr wrap="none" rtlCol="0">
            <a:spAutoFit/>
          </a:bodyPr>
          <a:lstStyle/>
          <a:p>
            <a:r>
              <a:rPr lang="en-US" sz="800" i="1" dirty="0" smtClean="0">
                <a:latin typeface="+mn-lt"/>
              </a:rPr>
              <a:t>source: http</a:t>
            </a:r>
            <a:r>
              <a:rPr lang="en-US" sz="800" i="1" dirty="0">
                <a:latin typeface="+mn-lt"/>
              </a:rPr>
              <a:t>://</a:t>
            </a:r>
            <a:r>
              <a:rPr lang="en-US" sz="800" i="1" dirty="0" err="1">
                <a:latin typeface="+mn-lt"/>
              </a:rPr>
              <a:t>www.eecs.berkeley.edu</a:t>
            </a:r>
            <a:r>
              <a:rPr lang="en-US" sz="800" i="1" dirty="0">
                <a:latin typeface="+mn-lt"/>
              </a:rPr>
              <a:t>/~</a:t>
            </a:r>
            <a:r>
              <a:rPr lang="en-US" sz="800" i="1" dirty="0" err="1">
                <a:latin typeface="+mn-lt"/>
              </a:rPr>
              <a:t>zhanghao</a:t>
            </a:r>
            <a:r>
              <a:rPr lang="en-US" sz="800" i="1" dirty="0">
                <a:latin typeface="+mn-lt"/>
              </a:rPr>
              <a:t>/main/publications/subfolder/</a:t>
            </a:r>
            <a:r>
              <a:rPr lang="en-US" sz="800" i="1" dirty="0" err="1">
                <a:latin typeface="+mn-lt"/>
              </a:rPr>
              <a:t>netflix.png</a:t>
            </a:r>
            <a:endParaRPr lang="en-US" sz="800" i="1" dirty="0">
              <a:latin typeface="+mn-lt"/>
            </a:endParaRPr>
          </a:p>
        </p:txBody>
      </p:sp>
    </p:spTree>
    <p:extLst>
      <p:ext uri="{BB962C8B-B14F-4D97-AF65-F5344CB8AC3E}">
        <p14:creationId xmlns:p14="http://schemas.microsoft.com/office/powerpoint/2010/main" val="8865137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Collaborative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73</a:t>
            </a:fld>
            <a:endParaRPr lang="en-US"/>
          </a:p>
        </p:txBody>
      </p:sp>
      <p:sp>
        <p:nvSpPr>
          <p:cNvPr id="9" name="TextBox 8"/>
          <p:cNvSpPr txBox="1"/>
          <p:nvPr/>
        </p:nvSpPr>
        <p:spPr>
          <a:xfrm>
            <a:off x="566737" y="952500"/>
            <a:ext cx="8382000" cy="3785652"/>
          </a:xfrm>
          <a:prstGeom prst="rect">
            <a:avLst/>
          </a:prstGeom>
          <a:noFill/>
        </p:spPr>
        <p:txBody>
          <a:bodyPr wrap="square" rtlCol="0">
            <a:spAutoFit/>
          </a:bodyPr>
          <a:lstStyle/>
          <a:p>
            <a:pPr algn="l"/>
            <a:r>
              <a:rPr lang="en-US" sz="3000" dirty="0" smtClean="0">
                <a:latin typeface="PFDinTextCompPro-Italic"/>
                <a:cs typeface="PFDinTextCompPro-Italic"/>
              </a:rPr>
              <a:t>Main difference between content and collaborative filtering:</a:t>
            </a:r>
          </a:p>
          <a:p>
            <a:pPr algn="l"/>
            <a:endParaRPr lang="en-US" sz="3000" dirty="0">
              <a:latin typeface="PFDinTextCompPro-Italic"/>
              <a:cs typeface="PFDinTextCompPro-Italic"/>
            </a:endParaRPr>
          </a:p>
          <a:p>
            <a:pPr algn="l"/>
            <a:r>
              <a:rPr lang="en-US" sz="3000" dirty="0" smtClean="0">
                <a:latin typeface="PFDinTextCompPro-Italic"/>
                <a:cs typeface="PFDinTextCompPro-Italic"/>
              </a:rPr>
              <a:t>Content Based: </a:t>
            </a:r>
          </a:p>
          <a:p>
            <a:pPr algn="l"/>
            <a:r>
              <a:rPr lang="en-US" sz="3000" dirty="0">
                <a:latin typeface="PFDinTextCompPro-Italic"/>
                <a:cs typeface="PFDinTextCompPro-Italic"/>
              </a:rPr>
              <a:t>	</a:t>
            </a:r>
            <a:r>
              <a:rPr lang="en-US" sz="3000" dirty="0" smtClean="0">
                <a:latin typeface="PFDinTextCompPro-Italic"/>
                <a:cs typeface="PFDinTextCompPro-Italic"/>
              </a:rPr>
              <a:t>maps items and users into a feature space</a:t>
            </a:r>
          </a:p>
          <a:p>
            <a:pPr algn="l"/>
            <a:endParaRPr lang="en-US" sz="3000" dirty="0">
              <a:latin typeface="PFDinTextCompPro-Italic"/>
              <a:cs typeface="PFDinTextCompPro-Italic"/>
            </a:endParaRPr>
          </a:p>
          <a:p>
            <a:pPr algn="l"/>
            <a:r>
              <a:rPr lang="en-US" sz="3000" dirty="0" smtClean="0">
                <a:latin typeface="PFDinTextCompPro-Italic"/>
                <a:cs typeface="PFDinTextCompPro-Italic"/>
              </a:rPr>
              <a:t>Collaborative:   </a:t>
            </a:r>
          </a:p>
          <a:p>
            <a:pPr algn="l"/>
            <a:r>
              <a:rPr lang="en-US" sz="3000" dirty="0">
                <a:latin typeface="PFDinTextCompPro-Italic"/>
                <a:cs typeface="PFDinTextCompPro-Italic"/>
              </a:rPr>
              <a:t>	</a:t>
            </a:r>
            <a:r>
              <a:rPr lang="en-US" sz="3000" dirty="0" smtClean="0">
                <a:latin typeface="PFDinTextCompPro-Italic"/>
                <a:cs typeface="PFDinTextCompPro-Italic"/>
              </a:rPr>
              <a:t>relies on previous user-item ratings</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299564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Collaborative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74</a:t>
            </a:fld>
            <a:endParaRPr lang="en-US"/>
          </a:p>
        </p:txBody>
      </p:sp>
      <p:sp>
        <p:nvSpPr>
          <p:cNvPr id="9" name="TextBox 8"/>
          <p:cNvSpPr txBox="1"/>
          <p:nvPr/>
        </p:nvSpPr>
        <p:spPr>
          <a:xfrm>
            <a:off x="566737" y="952500"/>
            <a:ext cx="8382000" cy="1015663"/>
          </a:xfrm>
          <a:prstGeom prst="rect">
            <a:avLst/>
          </a:prstGeom>
          <a:noFill/>
        </p:spPr>
        <p:txBody>
          <a:bodyPr wrap="square" rtlCol="0">
            <a:spAutoFit/>
          </a:bodyPr>
          <a:lstStyle/>
          <a:p>
            <a:pPr algn="l"/>
            <a:r>
              <a:rPr lang="en-US" sz="3000" dirty="0" smtClean="0">
                <a:latin typeface="PFDinTextCompPro-Italic"/>
                <a:cs typeface="PFDinTextCompPro-Italic"/>
              </a:rPr>
              <a:t>We will look at collaborative filtering in a user-user sense.</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84857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Collaborative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75</a:t>
            </a:fld>
            <a:endParaRPr lang="en-US"/>
          </a:p>
        </p:txBody>
      </p:sp>
      <p:sp>
        <p:nvSpPr>
          <p:cNvPr id="9" name="TextBox 8"/>
          <p:cNvSpPr txBox="1"/>
          <p:nvPr/>
        </p:nvSpPr>
        <p:spPr>
          <a:xfrm>
            <a:off x="566737" y="952500"/>
            <a:ext cx="8382000" cy="2862322"/>
          </a:xfrm>
          <a:prstGeom prst="rect">
            <a:avLst/>
          </a:prstGeom>
          <a:noFill/>
        </p:spPr>
        <p:txBody>
          <a:bodyPr wrap="square" rtlCol="0">
            <a:spAutoFit/>
          </a:bodyPr>
          <a:lstStyle/>
          <a:p>
            <a:pPr algn="l"/>
            <a:r>
              <a:rPr lang="en-US" sz="3000" dirty="0" smtClean="0">
                <a:latin typeface="PFDinTextCompPro-Italic"/>
                <a:cs typeface="PFDinTextCompPro-Italic"/>
              </a:rPr>
              <a:t>We will look at collaborative filtering in a user-user sense.</a:t>
            </a:r>
          </a:p>
          <a:p>
            <a:pPr algn="l"/>
            <a:endParaRPr lang="en-US" sz="3000" dirty="0">
              <a:latin typeface="PFDinTextCompPro-Italic"/>
              <a:cs typeface="PFDinTextCompPro-Italic"/>
            </a:endParaRPr>
          </a:p>
          <a:p>
            <a:pPr algn="l"/>
            <a:r>
              <a:rPr lang="en-US" sz="3000" dirty="0" smtClean="0">
                <a:latin typeface="PFDinTextCompPro-Italic"/>
                <a:cs typeface="PFDinTextCompPro-Italic"/>
              </a:rPr>
              <a:t>We will take a given user, and find the K most similar users, and then recommend brands from the similar users!</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93077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Collaborative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76</a:t>
            </a:fld>
            <a:endParaRPr lang="en-US"/>
          </a:p>
        </p:txBody>
      </p:sp>
      <p:sp>
        <p:nvSpPr>
          <p:cNvPr id="9" name="TextBox 8"/>
          <p:cNvSpPr txBox="1"/>
          <p:nvPr/>
        </p:nvSpPr>
        <p:spPr>
          <a:xfrm>
            <a:off x="566737" y="952500"/>
            <a:ext cx="8382000" cy="2862322"/>
          </a:xfrm>
          <a:prstGeom prst="rect">
            <a:avLst/>
          </a:prstGeom>
          <a:noFill/>
        </p:spPr>
        <p:txBody>
          <a:bodyPr wrap="square" rtlCol="0">
            <a:spAutoFit/>
          </a:bodyPr>
          <a:lstStyle/>
          <a:p>
            <a:pPr algn="l"/>
            <a:r>
              <a:rPr lang="en-US" sz="3000" dirty="0" smtClean="0">
                <a:latin typeface="PFDinTextCompPro-Italic"/>
                <a:cs typeface="PFDinTextCompPro-Italic"/>
              </a:rPr>
              <a:t>We will look at collaborative filtering in a user-user sense.</a:t>
            </a:r>
          </a:p>
          <a:p>
            <a:pPr algn="l"/>
            <a:endParaRPr lang="en-US" sz="3000" dirty="0">
              <a:latin typeface="PFDinTextCompPro-Italic"/>
              <a:cs typeface="PFDinTextCompPro-Italic"/>
            </a:endParaRPr>
          </a:p>
          <a:p>
            <a:pPr algn="l"/>
            <a:r>
              <a:rPr lang="en-US" sz="3000" dirty="0" smtClean="0">
                <a:latin typeface="PFDinTextCompPro-Italic"/>
                <a:cs typeface="PFDinTextCompPro-Italic"/>
              </a:rPr>
              <a:t>We will take a given user, and find the K most similar users, and then recommend brands from the similar users!</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grpSp>
        <p:nvGrpSpPr>
          <p:cNvPr id="6" name="Group 26"/>
          <p:cNvGrpSpPr>
            <a:grpSpLocks/>
          </p:cNvGrpSpPr>
          <p:nvPr/>
        </p:nvGrpSpPr>
        <p:grpSpPr bwMode="auto">
          <a:xfrm>
            <a:off x="6891337" y="3390900"/>
            <a:ext cx="1463675" cy="1676400"/>
            <a:chOff x="0" y="0"/>
            <a:chExt cx="1280" cy="1280"/>
          </a:xfrm>
        </p:grpSpPr>
        <p:pic>
          <p:nvPicPr>
            <p:cNvPr id="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Rectangle 24"/>
            <p:cNvSpPr>
              <a:spLocks/>
            </p:cNvSpPr>
            <p:nvPr/>
          </p:nvSpPr>
          <p:spPr bwMode="auto">
            <a:xfrm>
              <a:off x="104" y="96"/>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1300" dirty="0" smtClean="0">
                  <a:solidFill>
                    <a:schemeClr val="tx1"/>
                  </a:solidFill>
                  <a:latin typeface="PFDinTextCompPro-Bold" charset="0"/>
                  <a:ea typeface="ＭＳ Ｐゴシック" charset="0"/>
                  <a:cs typeface="ＭＳ Ｐゴシック" charset="0"/>
                  <a:sym typeface="PFDinTextCompPro-Bold" charset="0"/>
                </a:rPr>
                <a:t>NOTE</a:t>
              </a:r>
              <a:endParaRPr lang="en-US" sz="1300" dirty="0">
                <a:solidFill>
                  <a:schemeClr val="tx1"/>
                </a:solidFill>
                <a:latin typeface="PFDinTextCompPro-Bold" charset="0"/>
                <a:ea typeface="ＭＳ Ｐゴシック" charset="0"/>
                <a:cs typeface="ＭＳ Ｐゴシック" charset="0"/>
                <a:sym typeface="PFDinTextCompPro-Bold" charset="0"/>
              </a:endParaRPr>
            </a:p>
          </p:txBody>
        </p:sp>
        <p:sp>
          <p:nvSpPr>
            <p:cNvPr id="11" name="Rectangle 25"/>
            <p:cNvSpPr>
              <a:spLocks/>
            </p:cNvSpPr>
            <p:nvPr/>
          </p:nvSpPr>
          <p:spPr bwMode="auto">
            <a:xfrm>
              <a:off x="104" y="264"/>
              <a:ext cx="105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ts val="1150"/>
                </a:lnSpc>
              </a:pPr>
              <a:endParaRPr lang="en-US" sz="900" dirty="0" smtClean="0">
                <a:solidFill>
                  <a:schemeClr val="tx1"/>
                </a:solidFill>
                <a:latin typeface="+mn-lt"/>
                <a:ea typeface="ＭＳ Ｐゴシック" charset="0"/>
                <a:cs typeface="PFDinTextCompPro-Italic"/>
                <a:sym typeface="News706 BT" charset="0"/>
              </a:endParaRPr>
            </a:p>
            <a:p>
              <a:pPr algn="l">
                <a:lnSpc>
                  <a:spcPts val="1150"/>
                </a:lnSpc>
              </a:pPr>
              <a:endParaRPr lang="en-US" sz="900" dirty="0">
                <a:solidFill>
                  <a:schemeClr val="tx1"/>
                </a:solidFill>
                <a:latin typeface="+mn-lt"/>
                <a:ea typeface="ＭＳ Ｐゴシック" charset="0"/>
                <a:cs typeface="PFDinTextCompPro-Italic"/>
                <a:sym typeface="News706 BT" charset="0"/>
              </a:endParaRPr>
            </a:p>
            <a:p>
              <a:pPr algn="l">
                <a:lnSpc>
                  <a:spcPts val="1150"/>
                </a:lnSpc>
              </a:pPr>
              <a:r>
                <a:rPr lang="en-US" sz="900" dirty="0" smtClean="0">
                  <a:solidFill>
                    <a:schemeClr val="tx1"/>
                  </a:solidFill>
                  <a:latin typeface="+mn-lt"/>
                  <a:ea typeface="ＭＳ Ｐゴシック" charset="0"/>
                  <a:cs typeface="PFDinTextCompPro-Italic"/>
                  <a:sym typeface="News706 BT" charset="0"/>
                </a:rPr>
                <a:t>Sound familiar? It’s similar to KNN!</a:t>
              </a:r>
            </a:p>
          </p:txBody>
        </p:sp>
      </p:grpSp>
    </p:spTree>
    <p:extLst>
      <p:ext uri="{BB962C8B-B14F-4D97-AF65-F5344CB8AC3E}">
        <p14:creationId xmlns:p14="http://schemas.microsoft.com/office/powerpoint/2010/main" val="5653318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Item-based collaborative filtering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77</a:t>
            </a:fld>
            <a:endParaRPr lang="en-US"/>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435768" y="1409700"/>
            <a:ext cx="8491538" cy="3276600"/>
          </a:xfrm>
          <a:prstGeom prst="rect">
            <a:avLst/>
          </a:prstGeom>
        </p:spPr>
      </p:pic>
    </p:spTree>
    <p:extLst>
      <p:ext uri="{BB962C8B-B14F-4D97-AF65-F5344CB8AC3E}">
        <p14:creationId xmlns:p14="http://schemas.microsoft.com/office/powerpoint/2010/main" val="19686075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Cold start problem</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78</a:t>
            </a:fld>
            <a:endParaRPr lang="en-US"/>
          </a:p>
        </p:txBody>
      </p:sp>
      <p:sp>
        <p:nvSpPr>
          <p:cNvPr id="9" name="TextBox 8"/>
          <p:cNvSpPr txBox="1"/>
          <p:nvPr/>
        </p:nvSpPr>
        <p:spPr>
          <a:xfrm>
            <a:off x="566737" y="952500"/>
            <a:ext cx="8382000" cy="3323987"/>
          </a:xfrm>
          <a:prstGeom prst="rect">
            <a:avLst/>
          </a:prstGeom>
          <a:noFill/>
        </p:spPr>
        <p:txBody>
          <a:bodyPr wrap="square" rtlCol="0">
            <a:spAutoFit/>
          </a:bodyPr>
          <a:lstStyle/>
          <a:p>
            <a:pPr algn="l"/>
            <a:endParaRPr lang="en-US" sz="3000" dirty="0" smtClean="0">
              <a:latin typeface="PFDinTextCompPro-Italic"/>
              <a:cs typeface="PFDinTextCompPro-Italic"/>
            </a:endParaRPr>
          </a:p>
          <a:p>
            <a:pPr algn="l"/>
            <a:endParaRPr lang="en-US" sz="3000" dirty="0">
              <a:latin typeface="PFDinTextCompPro-Italic"/>
              <a:cs typeface="PFDinTextCompPro-Italic"/>
            </a:endParaRPr>
          </a:p>
          <a:p>
            <a:pPr algn="l"/>
            <a:endParaRPr lang="en-US" sz="3000" dirty="0" smtClean="0">
              <a:latin typeface="PFDinTextCompPro-Italic"/>
              <a:cs typeface="PFDinTextCompPro-Italic"/>
            </a:endParaRPr>
          </a:p>
          <a:p>
            <a:pPr algn="l"/>
            <a:r>
              <a:rPr lang="en-US" sz="3000" dirty="0" smtClean="0">
                <a:latin typeface="PFDinTextCompPro-Italic"/>
                <a:cs typeface="PFDinTextCompPro-Italic"/>
              </a:rPr>
              <a:t>The system cannot draw inferences because it hasn’t gathered enough information yet.</a:t>
            </a:r>
          </a:p>
          <a:p>
            <a:pPr algn="l"/>
            <a:endParaRPr lang="en-US" sz="3000" dirty="0" smtClean="0">
              <a:latin typeface="PFDinTextCompPro-Italic"/>
              <a:cs typeface="PFDinTextCompPro-Italic"/>
            </a:endParaRPr>
          </a:p>
          <a:p>
            <a:pPr algn="l"/>
            <a:endParaRPr lang="en-US" sz="3000" dirty="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159882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Cold start problem</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79</a:t>
            </a:fld>
            <a:endParaRPr lang="en-US"/>
          </a:p>
        </p:txBody>
      </p:sp>
      <p:sp>
        <p:nvSpPr>
          <p:cNvPr id="9" name="TextBox 8"/>
          <p:cNvSpPr txBox="1"/>
          <p:nvPr/>
        </p:nvSpPr>
        <p:spPr>
          <a:xfrm>
            <a:off x="566737" y="952500"/>
            <a:ext cx="8382000" cy="1477328"/>
          </a:xfrm>
          <a:prstGeom prst="rect">
            <a:avLst/>
          </a:prstGeom>
          <a:noFill/>
        </p:spPr>
        <p:txBody>
          <a:bodyPr wrap="square" rtlCol="0">
            <a:spAutoFit/>
          </a:bodyPr>
          <a:lstStyle/>
          <a:p>
            <a:pPr algn="l"/>
            <a:r>
              <a:rPr lang="en-US" sz="3000" dirty="0" smtClean="0">
                <a:latin typeface="PFDinTextCompPro-Italic"/>
                <a:cs typeface="PFDinTextCompPro-Italic"/>
              </a:rPr>
              <a:t>The cold start problem arises because we’ve been relying only on ratings data, or on </a:t>
            </a:r>
            <a:r>
              <a:rPr lang="en-US" sz="3000" dirty="0" smtClean="0">
                <a:latin typeface="PFDinTextCompPro-Medium"/>
                <a:cs typeface="PFDinTextCompPro-Medium"/>
              </a:rPr>
              <a:t>explicit feedback</a:t>
            </a:r>
            <a:r>
              <a:rPr lang="en-US" sz="3000" dirty="0" smtClean="0">
                <a:latin typeface="PFDinTextCompPro-Italic"/>
                <a:cs typeface="PFDinTextCompPro-Italic"/>
              </a:rPr>
              <a:t> from users.</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63559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Examples – Types of data</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a:t>
            </a:fld>
            <a:endParaRPr lang="en-US"/>
          </a:p>
        </p:txBody>
      </p:sp>
      <p:pic>
        <p:nvPicPr>
          <p:cNvPr id="2" name="Picture 1"/>
          <p:cNvPicPr>
            <a:picLocks noChangeAspect="1"/>
          </p:cNvPicPr>
          <p:nvPr/>
        </p:nvPicPr>
        <p:blipFill>
          <a:blip r:embed="rId3"/>
          <a:stretch>
            <a:fillRect/>
          </a:stretch>
        </p:blipFill>
        <p:spPr>
          <a:xfrm>
            <a:off x="414337" y="1333500"/>
            <a:ext cx="2387600" cy="1790700"/>
          </a:xfrm>
          <a:prstGeom prst="rect">
            <a:avLst/>
          </a:prstGeom>
        </p:spPr>
      </p:pic>
      <p:pic>
        <p:nvPicPr>
          <p:cNvPr id="5" name="Picture 4"/>
          <p:cNvPicPr>
            <a:picLocks noChangeAspect="1"/>
          </p:cNvPicPr>
          <p:nvPr/>
        </p:nvPicPr>
        <p:blipFill>
          <a:blip r:embed="rId4"/>
          <a:stretch>
            <a:fillRect/>
          </a:stretch>
        </p:blipFill>
        <p:spPr>
          <a:xfrm>
            <a:off x="3081337" y="1333500"/>
            <a:ext cx="3276600" cy="1864732"/>
          </a:xfrm>
          <a:prstGeom prst="rect">
            <a:avLst/>
          </a:prstGeom>
        </p:spPr>
      </p:pic>
      <p:pic>
        <p:nvPicPr>
          <p:cNvPr id="6" name="Picture 5"/>
          <p:cNvPicPr>
            <a:picLocks noChangeAspect="1"/>
          </p:cNvPicPr>
          <p:nvPr/>
        </p:nvPicPr>
        <p:blipFill>
          <a:blip r:embed="rId5"/>
          <a:stretch>
            <a:fillRect/>
          </a:stretch>
        </p:blipFill>
        <p:spPr>
          <a:xfrm>
            <a:off x="6357937" y="1333500"/>
            <a:ext cx="2362200" cy="177165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73007289"/>
              </p:ext>
            </p:extLst>
          </p:nvPr>
        </p:nvGraphicFramePr>
        <p:xfrm>
          <a:off x="490537" y="3314700"/>
          <a:ext cx="8382001" cy="1636775"/>
        </p:xfrm>
        <a:graphic>
          <a:graphicData uri="http://schemas.openxmlformats.org/drawingml/2006/table">
            <a:tbl>
              <a:tblPr firstRow="1" bandRow="1">
                <a:tableStyleId>{2D5ABB26-0587-4C30-8999-92F81FD0307C}</a:tableStyleId>
              </a:tblPr>
              <a:tblGrid>
                <a:gridCol w="2741776"/>
                <a:gridCol w="3278024"/>
                <a:gridCol w="2362201"/>
              </a:tblGrid>
              <a:tr h="1463040">
                <a:tc>
                  <a:txBody>
                    <a:bodyPr/>
                    <a:lstStyle/>
                    <a:p>
                      <a:pPr>
                        <a:lnSpc>
                          <a:spcPct val="130000"/>
                        </a:lnSpc>
                      </a:pPr>
                      <a:r>
                        <a:rPr lang="en-US" dirty="0" smtClean="0"/>
                        <a:t>Ratings</a:t>
                      </a:r>
                    </a:p>
                    <a:p>
                      <a:pPr>
                        <a:lnSpc>
                          <a:spcPct val="130000"/>
                        </a:lnSpc>
                      </a:pPr>
                      <a:r>
                        <a:rPr lang="en-US" dirty="0" err="1" smtClean="0"/>
                        <a:t>Upvotes</a:t>
                      </a:r>
                      <a:r>
                        <a:rPr lang="en-US" baseline="0" dirty="0" smtClean="0"/>
                        <a:t> / </a:t>
                      </a:r>
                      <a:r>
                        <a:rPr lang="en-US" baseline="0" dirty="0" err="1" smtClean="0"/>
                        <a:t>Downvotes</a:t>
                      </a:r>
                      <a:endParaRPr lang="en-US" baseline="0" dirty="0" smtClean="0"/>
                    </a:p>
                    <a:p>
                      <a:pPr>
                        <a:lnSpc>
                          <a:spcPct val="130000"/>
                        </a:lnSpc>
                      </a:pPr>
                      <a:r>
                        <a:rPr lang="en-US" baseline="0" dirty="0" smtClean="0"/>
                        <a:t>Weighted Scale</a:t>
                      </a:r>
                    </a:p>
                    <a:p>
                      <a:pPr>
                        <a:lnSpc>
                          <a:spcPct val="130000"/>
                        </a:lnSpc>
                      </a:pPr>
                      <a:r>
                        <a:rPr lang="en-US" dirty="0" smtClean="0"/>
                        <a:t>Grades</a:t>
                      </a:r>
                    </a:p>
                    <a:p>
                      <a:pPr>
                        <a:lnSpc>
                          <a:spcPct val="130000"/>
                        </a:lnSpc>
                      </a:pPr>
                      <a:r>
                        <a:rPr lang="en-US" dirty="0" smtClean="0"/>
                        <a:t>Relevance</a:t>
                      </a:r>
                      <a:r>
                        <a:rPr lang="en-US" baseline="0" dirty="0" smtClean="0"/>
                        <a:t> Feedback</a:t>
                      </a:r>
                      <a:endParaRPr lang="en-US" dirty="0" smtClean="0"/>
                    </a:p>
                  </a:txBody>
                  <a:tcPr/>
                </a:tc>
                <a:tc>
                  <a:txBody>
                    <a:bodyPr/>
                    <a:lstStyle/>
                    <a:p>
                      <a:pPr>
                        <a:lnSpc>
                          <a:spcPct val="130000"/>
                        </a:lnSpc>
                      </a:pPr>
                      <a:r>
                        <a:rPr lang="en-US" dirty="0" smtClean="0"/>
                        <a:t>Access</a:t>
                      </a:r>
                      <a:r>
                        <a:rPr lang="en-US" baseline="0" dirty="0" smtClean="0"/>
                        <a:t> Logs</a:t>
                      </a:r>
                    </a:p>
                    <a:p>
                      <a:pPr>
                        <a:lnSpc>
                          <a:spcPct val="130000"/>
                        </a:lnSpc>
                      </a:pPr>
                      <a:r>
                        <a:rPr lang="en-US" baseline="0" dirty="0" smtClean="0"/>
                        <a:t>Session Lengths</a:t>
                      </a:r>
                      <a:br>
                        <a:rPr lang="en-US" baseline="0" dirty="0" smtClean="0"/>
                      </a:br>
                      <a:r>
                        <a:rPr lang="en-US" baseline="0" dirty="0" smtClean="0"/>
                        <a:t>Time spent on a page</a:t>
                      </a:r>
                      <a:br>
                        <a:rPr lang="en-US" baseline="0" dirty="0" smtClean="0"/>
                      </a:br>
                      <a:r>
                        <a:rPr lang="en-US" baseline="0" dirty="0" smtClean="0"/>
                        <a:t>Clicks / Non-Clicks</a:t>
                      </a:r>
                    </a:p>
                    <a:p>
                      <a:pPr>
                        <a:lnSpc>
                          <a:spcPct val="130000"/>
                        </a:lnSpc>
                      </a:pPr>
                      <a:r>
                        <a:rPr lang="en-US" baseline="0" dirty="0" smtClean="0"/>
                        <a:t>Purchase History</a:t>
                      </a:r>
                    </a:p>
                    <a:p>
                      <a:pPr>
                        <a:lnSpc>
                          <a:spcPct val="130000"/>
                        </a:lnSpc>
                      </a:pPr>
                      <a:r>
                        <a:rPr lang="en-US" baseline="0" dirty="0" smtClean="0"/>
                        <a:t>Product Descriptions</a:t>
                      </a:r>
                    </a:p>
                  </a:txBody>
                  <a:tcPr/>
                </a:tc>
                <a:tc>
                  <a:txBody>
                    <a:bodyPr/>
                    <a:lstStyle/>
                    <a:p>
                      <a:pPr marL="0" marR="0" indent="0" algn="l" defTabSz="329138" rtl="0" eaLnBrk="1" fontAlgn="auto" latinLnBrk="0" hangingPunct="1">
                        <a:lnSpc>
                          <a:spcPct val="130000"/>
                        </a:lnSpc>
                        <a:spcBef>
                          <a:spcPts val="0"/>
                        </a:spcBef>
                        <a:spcAft>
                          <a:spcPts val="0"/>
                        </a:spcAft>
                        <a:buClrTx/>
                        <a:buSzTx/>
                        <a:buFontTx/>
                        <a:buNone/>
                        <a:tabLst/>
                        <a:defRPr/>
                      </a:pPr>
                      <a:r>
                        <a:rPr lang="en-US" baseline="0" dirty="0" smtClean="0"/>
                        <a:t>Listening History</a:t>
                      </a:r>
                      <a:br>
                        <a:rPr lang="en-US" baseline="0" dirty="0" smtClean="0"/>
                      </a:br>
                      <a:r>
                        <a:rPr lang="en-US" baseline="0" dirty="0" smtClean="0"/>
                        <a:t>Playlist Creates</a:t>
                      </a:r>
                    </a:p>
                    <a:p>
                      <a:pPr marL="0" marR="0" indent="0" algn="l" defTabSz="329138" rtl="0" eaLnBrk="1" fontAlgn="auto" latinLnBrk="0" hangingPunct="1">
                        <a:lnSpc>
                          <a:spcPct val="130000"/>
                        </a:lnSpc>
                        <a:spcBef>
                          <a:spcPts val="0"/>
                        </a:spcBef>
                        <a:spcAft>
                          <a:spcPts val="0"/>
                        </a:spcAft>
                        <a:buClrTx/>
                        <a:buSzTx/>
                        <a:buFontTx/>
                        <a:buNone/>
                        <a:tabLst/>
                        <a:defRPr/>
                      </a:pPr>
                      <a:r>
                        <a:rPr lang="en-US" baseline="0" dirty="0" smtClean="0"/>
                        <a:t>Follows / </a:t>
                      </a:r>
                      <a:r>
                        <a:rPr lang="en-US" baseline="0" dirty="0" err="1" smtClean="0"/>
                        <a:t>Unfriend</a:t>
                      </a:r>
                      <a:endParaRPr lang="en-US" baseline="0" dirty="0" smtClean="0"/>
                    </a:p>
                    <a:p>
                      <a:pPr marL="0" marR="0" indent="0" algn="l" defTabSz="329138" rtl="0" eaLnBrk="1" fontAlgn="auto" latinLnBrk="0" hangingPunct="1">
                        <a:lnSpc>
                          <a:spcPct val="130000"/>
                        </a:lnSpc>
                        <a:spcBef>
                          <a:spcPts val="0"/>
                        </a:spcBef>
                        <a:spcAft>
                          <a:spcPts val="0"/>
                        </a:spcAft>
                        <a:buClrTx/>
                        <a:buSzTx/>
                        <a:buFontTx/>
                        <a:buNone/>
                        <a:tabLst/>
                        <a:defRPr/>
                      </a:pPr>
                      <a:r>
                        <a:rPr lang="en-US" baseline="0" dirty="0" smtClean="0"/>
                        <a:t>Impressions</a:t>
                      </a:r>
                    </a:p>
                    <a:p>
                      <a:pPr marL="0" marR="0" indent="0" algn="l" defTabSz="329138" rtl="0" eaLnBrk="1" fontAlgn="auto" latinLnBrk="0" hangingPunct="1">
                        <a:lnSpc>
                          <a:spcPct val="130000"/>
                        </a:lnSpc>
                        <a:spcBef>
                          <a:spcPts val="0"/>
                        </a:spcBef>
                        <a:spcAft>
                          <a:spcPts val="0"/>
                        </a:spcAft>
                        <a:buClrTx/>
                        <a:buSzTx/>
                        <a:buFontTx/>
                        <a:buNone/>
                        <a:tabLst/>
                        <a:defRPr/>
                      </a:pPr>
                      <a:r>
                        <a:rPr lang="en-US" baseline="0" dirty="0" smtClean="0"/>
                        <a:t>Email Reads / Impressions</a:t>
                      </a:r>
                      <a:endParaRPr lang="en-US" dirty="0" smtClean="0"/>
                    </a:p>
                  </a:txBody>
                  <a:tcPr/>
                </a:tc>
              </a:tr>
            </a:tbl>
          </a:graphicData>
        </a:graphic>
      </p:graphicFrame>
    </p:spTree>
    <p:extLst>
      <p:ext uri="{BB962C8B-B14F-4D97-AF65-F5344CB8AC3E}">
        <p14:creationId xmlns:p14="http://schemas.microsoft.com/office/powerpoint/2010/main" val="404818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Cold start problem</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80</a:t>
            </a:fld>
            <a:endParaRPr lang="en-US"/>
          </a:p>
        </p:txBody>
      </p:sp>
      <p:sp>
        <p:nvSpPr>
          <p:cNvPr id="9" name="TextBox 8"/>
          <p:cNvSpPr txBox="1"/>
          <p:nvPr/>
        </p:nvSpPr>
        <p:spPr>
          <a:xfrm>
            <a:off x="566737" y="952500"/>
            <a:ext cx="8382000" cy="2015936"/>
          </a:xfrm>
          <a:prstGeom prst="rect">
            <a:avLst/>
          </a:prstGeom>
          <a:noFill/>
        </p:spPr>
        <p:txBody>
          <a:bodyPr wrap="square" rtlCol="0">
            <a:spAutoFit/>
          </a:bodyPr>
          <a:lstStyle/>
          <a:p>
            <a:pPr algn="l"/>
            <a:r>
              <a:rPr lang="en-US" sz="2500" dirty="0" smtClean="0">
                <a:latin typeface="PFDinTextCompPro-Italic"/>
                <a:cs typeface="PFDinTextCompPro-Italic"/>
              </a:rPr>
              <a:t>The cold start problem arises because we’ve been relying only on ratings data, or on </a:t>
            </a:r>
            <a:r>
              <a:rPr lang="en-US" sz="2500" dirty="0" smtClean="0">
                <a:latin typeface="PFDinTextCompPro-Medium"/>
                <a:cs typeface="PFDinTextCompPro-Medium"/>
              </a:rPr>
              <a:t>explicit feedback</a:t>
            </a:r>
            <a:r>
              <a:rPr lang="en-US" sz="2500" dirty="0" smtClean="0">
                <a:latin typeface="PFDinTextCompPro-Italic"/>
                <a:cs typeface="PFDinTextCompPro-Italic"/>
              </a:rPr>
              <a:t> from users.</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Until users rate several items, we don’t know anything about their preferences!</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94563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Cold start problem</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81</a:t>
            </a:fld>
            <a:endParaRPr lang="en-US"/>
          </a:p>
        </p:txBody>
      </p:sp>
      <p:sp>
        <p:nvSpPr>
          <p:cNvPr id="9" name="TextBox 8"/>
          <p:cNvSpPr txBox="1"/>
          <p:nvPr/>
        </p:nvSpPr>
        <p:spPr>
          <a:xfrm>
            <a:off x="566737" y="952500"/>
            <a:ext cx="8458200" cy="3939540"/>
          </a:xfrm>
          <a:prstGeom prst="rect">
            <a:avLst/>
          </a:prstGeom>
          <a:noFill/>
        </p:spPr>
        <p:txBody>
          <a:bodyPr wrap="square" rtlCol="0">
            <a:spAutoFit/>
          </a:bodyPr>
          <a:lstStyle/>
          <a:p>
            <a:pPr algn="l"/>
            <a:r>
              <a:rPr lang="en-US" sz="2500" dirty="0" smtClean="0">
                <a:latin typeface="PFDinTextCompPro-Italic"/>
                <a:cs typeface="PFDinTextCompPro-Italic"/>
              </a:rPr>
              <a:t>The cold start problem arises because we’ve been relying only on ratings data, or on </a:t>
            </a:r>
            <a:r>
              <a:rPr lang="en-US" sz="2500" dirty="0" smtClean="0">
                <a:latin typeface="PFDinTextCompPro-Medium"/>
                <a:cs typeface="PFDinTextCompPro-Medium"/>
              </a:rPr>
              <a:t>explicit feedback</a:t>
            </a:r>
            <a:r>
              <a:rPr lang="en-US" sz="2500" dirty="0" smtClean="0">
                <a:latin typeface="PFDinTextCompPro-Italic"/>
                <a:cs typeface="PFDinTextCompPro-Italic"/>
              </a:rPr>
              <a:t> from users.</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Until users rate several items, we don’t know anything about their preferences!</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We can get around this by enhancing our recommendations using </a:t>
            </a:r>
            <a:r>
              <a:rPr lang="en-US" sz="2500" dirty="0" smtClean="0">
                <a:latin typeface="PFDinTextCompPro-Medium"/>
                <a:cs typeface="PFDinTextCompPro-Medium"/>
              </a:rPr>
              <a:t>implicit feedback</a:t>
            </a:r>
            <a:r>
              <a:rPr lang="en-US" sz="2500" dirty="0" smtClean="0">
                <a:latin typeface="PFDinTextCompPro-Italic"/>
                <a:cs typeface="PFDinTextCompPro-Italic"/>
              </a:rPr>
              <a:t>, which may include things like item browsing behavior, search patterns, purchase history, etc.</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647723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Cold start problem</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82</a:t>
            </a:fld>
            <a:endParaRPr lang="en-US"/>
          </a:p>
        </p:txBody>
      </p:sp>
      <p:sp>
        <p:nvSpPr>
          <p:cNvPr id="9" name="TextBox 8"/>
          <p:cNvSpPr txBox="1"/>
          <p:nvPr/>
        </p:nvSpPr>
        <p:spPr>
          <a:xfrm>
            <a:off x="566737" y="952500"/>
            <a:ext cx="8382000" cy="1015663"/>
          </a:xfrm>
          <a:prstGeom prst="rect">
            <a:avLst/>
          </a:prstGeom>
          <a:noFill/>
        </p:spPr>
        <p:txBody>
          <a:bodyPr wrap="square" rtlCol="0">
            <a:spAutoFit/>
          </a:bodyPr>
          <a:lstStyle/>
          <a:p>
            <a:pPr algn="l"/>
            <a:r>
              <a:rPr lang="en-US" sz="3000" dirty="0" smtClean="0">
                <a:latin typeface="PFDinTextCompPro-Italic"/>
                <a:cs typeface="PFDinTextCompPro-Italic"/>
              </a:rPr>
              <a:t>While explicit feedback (ratings, likes, purchases) leads to high quality ratings, the data is sparse and cold starts are problematic.</a:t>
            </a: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94563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Cold start problem</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83</a:t>
            </a:fld>
            <a:endParaRPr lang="en-US"/>
          </a:p>
        </p:txBody>
      </p:sp>
      <p:sp>
        <p:nvSpPr>
          <p:cNvPr id="9" name="TextBox 8"/>
          <p:cNvSpPr txBox="1"/>
          <p:nvPr/>
        </p:nvSpPr>
        <p:spPr>
          <a:xfrm>
            <a:off x="566737" y="952500"/>
            <a:ext cx="8382000" cy="3785652"/>
          </a:xfrm>
          <a:prstGeom prst="rect">
            <a:avLst/>
          </a:prstGeom>
          <a:noFill/>
        </p:spPr>
        <p:txBody>
          <a:bodyPr wrap="square" rtlCol="0">
            <a:spAutoFit/>
          </a:bodyPr>
          <a:lstStyle/>
          <a:p>
            <a:pPr algn="l"/>
            <a:r>
              <a:rPr lang="en-US" sz="3000" dirty="0" smtClean="0">
                <a:latin typeface="PFDinTextCompPro-Italic"/>
                <a:cs typeface="PFDinTextCompPro-Italic"/>
              </a:rPr>
              <a:t>While explicit feedback (ratings, likes, purchases) leads to high quality ratings, the data is sparse and cold starts are problematic.</a:t>
            </a:r>
          </a:p>
          <a:p>
            <a:pPr algn="l"/>
            <a:endParaRPr lang="en-US" sz="3000" dirty="0">
              <a:latin typeface="PFDinTextCompPro-Italic"/>
              <a:cs typeface="PFDinTextCompPro-Italic"/>
            </a:endParaRPr>
          </a:p>
          <a:p>
            <a:pPr algn="l"/>
            <a:r>
              <a:rPr lang="en-US" sz="3000" dirty="0" smtClean="0">
                <a:latin typeface="PFDinTextCompPro-Italic"/>
                <a:cs typeface="PFDinTextCompPro-Italic"/>
              </a:rPr>
              <a:t>Meanwhile implicit feedback (browsing behavior, etc.) leads to less accurate ratings, but the data is much more dense (and less invasive to collect).</a:t>
            </a:r>
          </a:p>
          <a:p>
            <a:pPr algn="l"/>
            <a:endParaRPr lang="en-US" sz="3000" dirty="0">
              <a:latin typeface="PFDinTextCompPro-Italic"/>
              <a:cs typeface="PFDinTextCompPro-Italic"/>
            </a:endParaRP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381422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smtClean="0"/>
              <a:t/>
            </a:r>
            <a:br>
              <a:rPr lang="en-US" sz="7500" dirty="0" smtClean="0"/>
            </a:br>
            <a:r>
              <a:rPr lang="en-US" sz="7500" dirty="0" smtClean="0"/>
              <a:t>III. Python example</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INTRO TO DATA 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2911635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Python exercise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85</a:t>
            </a:fld>
            <a:endParaRPr lang="en-US"/>
          </a:p>
        </p:txBody>
      </p:sp>
      <p:sp>
        <p:nvSpPr>
          <p:cNvPr id="9" name="TextBox 8"/>
          <p:cNvSpPr txBox="1"/>
          <p:nvPr/>
        </p:nvSpPr>
        <p:spPr>
          <a:xfrm>
            <a:off x="566737" y="952500"/>
            <a:ext cx="8382000" cy="2862322"/>
          </a:xfrm>
          <a:prstGeom prst="rect">
            <a:avLst/>
          </a:prstGeom>
          <a:noFill/>
        </p:spPr>
        <p:txBody>
          <a:bodyPr wrap="square" rtlCol="0">
            <a:spAutoFit/>
          </a:bodyPr>
          <a:lstStyle/>
          <a:p>
            <a:pPr algn="l"/>
            <a:r>
              <a:rPr lang="en-US" sz="3000" dirty="0" smtClean="0">
                <a:latin typeface="PFDinTextCompPro-Italic"/>
                <a:cs typeface="PFDinTextCompPro-Italic"/>
              </a:rPr>
              <a:t>Our data:</a:t>
            </a:r>
            <a:endParaRPr lang="en-US" sz="3000" dirty="0">
              <a:latin typeface="PFDinTextCompPro-Italic"/>
              <a:cs typeface="PFDinTextCompPro-Italic"/>
            </a:endParaRPr>
          </a:p>
          <a:p>
            <a:pPr algn="l"/>
            <a:endParaRPr lang="en-US" sz="3000" dirty="0" smtClean="0">
              <a:latin typeface="PFDinTextCompPro-Italic"/>
              <a:cs typeface="PFDinTextCompPro-Italic"/>
            </a:endParaRPr>
          </a:p>
          <a:p>
            <a:pPr marL="457200" indent="-457200" algn="l">
              <a:buFont typeface="Arial"/>
              <a:buChar char="•"/>
            </a:pPr>
            <a:r>
              <a:rPr lang="en-US" sz="3000" dirty="0" smtClean="0">
                <a:latin typeface="PFDinTextCompPro-Italic"/>
                <a:cs typeface="PFDinTextCompPro-Italic"/>
              </a:rPr>
              <a:t>CSV of two columns, user ID and Brand</a:t>
            </a:r>
          </a:p>
          <a:p>
            <a:pPr marL="457200" indent="-457200" algn="l">
              <a:buFont typeface="Arial"/>
              <a:buChar char="•"/>
            </a:pPr>
            <a:r>
              <a:rPr lang="en-US" sz="3000" dirty="0" smtClean="0">
                <a:latin typeface="PFDinTextCompPro-Italic"/>
                <a:cs typeface="PFDinTextCompPro-Italic"/>
              </a:rPr>
              <a:t>Each row represents a user liking a brand</a:t>
            </a:r>
          </a:p>
          <a:p>
            <a:pPr marL="785813" lvl="1" indent="-457200" algn="l">
              <a:buFont typeface="Arial"/>
              <a:buChar char="•"/>
            </a:pPr>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942286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Python exercise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86</a:t>
            </a:fld>
            <a:endParaRPr lang="en-US"/>
          </a:p>
        </p:txBody>
      </p:sp>
      <p:sp>
        <p:nvSpPr>
          <p:cNvPr id="9" name="TextBox 8"/>
          <p:cNvSpPr txBox="1"/>
          <p:nvPr/>
        </p:nvSpPr>
        <p:spPr>
          <a:xfrm>
            <a:off x="566737" y="952500"/>
            <a:ext cx="8382000" cy="1477328"/>
          </a:xfrm>
          <a:prstGeom prst="rect">
            <a:avLst/>
          </a:prstGeom>
          <a:noFill/>
        </p:spPr>
        <p:txBody>
          <a:bodyPr wrap="square" rtlCol="0">
            <a:spAutoFit/>
          </a:bodyPr>
          <a:lstStyle/>
          <a:p>
            <a:pPr algn="l"/>
            <a:r>
              <a:rPr lang="en-US" sz="3000" dirty="0" smtClean="0">
                <a:latin typeface="PFDinTextCompPro-Italic"/>
                <a:cs typeface="PFDinTextCompPro-Italic"/>
              </a:rPr>
              <a:t>Example: </a:t>
            </a:r>
          </a:p>
          <a:p>
            <a:pPr marL="785813" lvl="1" indent="-457200" algn="l">
              <a:buFont typeface="Arial"/>
              <a:buChar char="•"/>
            </a:pPr>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11911842"/>
              </p:ext>
            </p:extLst>
          </p:nvPr>
        </p:nvGraphicFramePr>
        <p:xfrm>
          <a:off x="2624137" y="1409700"/>
          <a:ext cx="6242050" cy="3708400"/>
        </p:xfrm>
        <a:graphic>
          <a:graphicData uri="http://schemas.openxmlformats.org/drawingml/2006/table">
            <a:tbl>
              <a:tblPr firstRow="1" bandRow="1">
                <a:tableStyleId>{5C22544A-7EE6-4342-B048-85BDC9FD1C3A}</a:tableStyleId>
              </a:tblPr>
              <a:tblGrid>
                <a:gridCol w="3121025"/>
                <a:gridCol w="3121025"/>
              </a:tblGrid>
              <a:tr h="370840">
                <a:tc>
                  <a:txBody>
                    <a:bodyPr/>
                    <a:lstStyle/>
                    <a:p>
                      <a:r>
                        <a:rPr lang="en-US" dirty="0" smtClean="0"/>
                        <a:t>User ID</a:t>
                      </a:r>
                      <a:endParaRPr lang="en-US" dirty="0"/>
                    </a:p>
                  </a:txBody>
                  <a:tcPr/>
                </a:tc>
                <a:tc>
                  <a:txBody>
                    <a:bodyPr/>
                    <a:lstStyle/>
                    <a:p>
                      <a:r>
                        <a:rPr lang="en-US" dirty="0" smtClean="0"/>
                        <a:t>Brand</a:t>
                      </a:r>
                      <a:endParaRPr lang="en-US" dirty="0"/>
                    </a:p>
                  </a:txBody>
                  <a:tcPr/>
                </a:tc>
              </a:tr>
              <a:tr h="370840">
                <a:tc>
                  <a:txBody>
                    <a:bodyPr/>
                    <a:lstStyle/>
                    <a:p>
                      <a:r>
                        <a:rPr lang="en-US" dirty="0" smtClean="0"/>
                        <a:t>86509</a:t>
                      </a:r>
                      <a:endParaRPr lang="en-US" dirty="0"/>
                    </a:p>
                  </a:txBody>
                  <a:tcPr/>
                </a:tc>
                <a:tc>
                  <a:txBody>
                    <a:bodyPr/>
                    <a:lstStyle/>
                    <a:p>
                      <a:r>
                        <a:rPr lang="en-US" dirty="0" smtClean="0"/>
                        <a:t>H&amp;M</a:t>
                      </a:r>
                      <a:endParaRPr lang="en-US" dirty="0"/>
                    </a:p>
                  </a:txBody>
                  <a:tcPr/>
                </a:tc>
              </a:tr>
              <a:tr h="370840">
                <a:tc>
                  <a:txBody>
                    <a:bodyPr/>
                    <a:lstStyle/>
                    <a:p>
                      <a:r>
                        <a:rPr lang="en-US" dirty="0" smtClean="0"/>
                        <a:t>86509</a:t>
                      </a:r>
                      <a:endParaRPr lang="en-US" dirty="0"/>
                    </a:p>
                  </a:txBody>
                  <a:tcPr/>
                </a:tc>
                <a:tc>
                  <a:txBody>
                    <a:bodyPr/>
                    <a:lstStyle/>
                    <a:p>
                      <a:r>
                        <a:rPr lang="en-US" dirty="0" smtClean="0"/>
                        <a:t>Target</a:t>
                      </a:r>
                      <a:endParaRPr lang="en-US" dirty="0"/>
                    </a:p>
                  </a:txBody>
                  <a:tcPr/>
                </a:tc>
              </a:tr>
              <a:tr h="370840">
                <a:tc>
                  <a:txBody>
                    <a:bodyPr/>
                    <a:lstStyle/>
                    <a:p>
                      <a:r>
                        <a:rPr lang="en-US" dirty="0" smtClean="0"/>
                        <a:t>86509</a:t>
                      </a:r>
                      <a:endParaRPr lang="en-US" dirty="0"/>
                    </a:p>
                  </a:txBody>
                  <a:tcPr/>
                </a:tc>
                <a:tc>
                  <a:txBody>
                    <a:bodyPr/>
                    <a:lstStyle/>
                    <a:p>
                      <a:r>
                        <a:rPr lang="en-US" dirty="0" smtClean="0"/>
                        <a:t>Old Navy</a:t>
                      </a:r>
                      <a:endParaRPr lang="en-US" dirty="0"/>
                    </a:p>
                  </a:txBody>
                  <a:tcPr/>
                </a:tc>
              </a:tr>
              <a:tr h="370840">
                <a:tc>
                  <a:txBody>
                    <a:bodyPr/>
                    <a:lstStyle/>
                    <a:p>
                      <a:r>
                        <a:rPr lang="en-US" dirty="0" smtClean="0"/>
                        <a:t>86510</a:t>
                      </a:r>
                    </a:p>
                  </a:txBody>
                  <a:tcPr/>
                </a:tc>
                <a:tc>
                  <a:txBody>
                    <a:bodyPr/>
                    <a:lstStyle/>
                    <a:p>
                      <a:r>
                        <a:rPr lang="en-US" dirty="0" smtClean="0"/>
                        <a:t>H&amp;M</a:t>
                      </a:r>
                      <a:endParaRPr lang="en-US" dirty="0"/>
                    </a:p>
                  </a:txBody>
                  <a:tcPr/>
                </a:tc>
              </a:tr>
              <a:tr h="370840">
                <a:tc>
                  <a:txBody>
                    <a:bodyPr/>
                    <a:lstStyle/>
                    <a:p>
                      <a:r>
                        <a:rPr lang="en-US" dirty="0" smtClean="0"/>
                        <a:t>86510</a:t>
                      </a:r>
                      <a:endParaRPr lang="en-US" dirty="0"/>
                    </a:p>
                  </a:txBody>
                  <a:tcPr/>
                </a:tc>
                <a:tc>
                  <a:txBody>
                    <a:bodyPr/>
                    <a:lstStyle/>
                    <a:p>
                      <a:r>
                        <a:rPr lang="en-US" dirty="0" smtClean="0"/>
                        <a:t>Lowe’s</a:t>
                      </a:r>
                      <a:endParaRPr lang="en-US" dirty="0"/>
                    </a:p>
                  </a:txBody>
                  <a:tcPr/>
                </a:tc>
              </a:tr>
              <a:tr h="370840">
                <a:tc>
                  <a:txBody>
                    <a:bodyPr/>
                    <a:lstStyle/>
                    <a:p>
                      <a:r>
                        <a:rPr lang="en-US" dirty="0" smtClean="0"/>
                        <a:t>86510</a:t>
                      </a:r>
                      <a:endParaRPr lang="en-US" dirty="0"/>
                    </a:p>
                  </a:txBody>
                  <a:tcPr/>
                </a:tc>
                <a:tc>
                  <a:txBody>
                    <a:bodyPr/>
                    <a:lstStyle/>
                    <a:p>
                      <a:r>
                        <a:rPr lang="en-US" dirty="0" smtClean="0"/>
                        <a:t>Home</a:t>
                      </a:r>
                      <a:r>
                        <a:rPr lang="en-US" baseline="0" dirty="0" smtClean="0"/>
                        <a:t> Depot</a:t>
                      </a:r>
                      <a:endParaRPr lang="en-US" dirty="0"/>
                    </a:p>
                  </a:txBody>
                  <a:tcPr/>
                </a:tc>
              </a:tr>
              <a:tr h="370840">
                <a:tc>
                  <a:txBody>
                    <a:bodyPr/>
                    <a:lstStyle/>
                    <a:p>
                      <a:r>
                        <a:rPr lang="en-US" dirty="0" smtClean="0"/>
                        <a:t>86511</a:t>
                      </a:r>
                      <a:endParaRPr lang="en-US" dirty="0"/>
                    </a:p>
                  </a:txBody>
                  <a:tcPr/>
                </a:tc>
                <a:tc>
                  <a:txBody>
                    <a:bodyPr/>
                    <a:lstStyle/>
                    <a:p>
                      <a:r>
                        <a:rPr lang="en-US" dirty="0" smtClean="0"/>
                        <a:t>Banana</a:t>
                      </a:r>
                      <a:r>
                        <a:rPr lang="en-US" baseline="0" dirty="0" smtClean="0"/>
                        <a:t> Republic</a:t>
                      </a:r>
                      <a:endParaRPr lang="en-US" dirty="0"/>
                    </a:p>
                  </a:txBody>
                  <a:tcPr/>
                </a:tc>
              </a:tr>
              <a:tr h="370840">
                <a:tc>
                  <a:txBody>
                    <a:bodyPr/>
                    <a:lstStyle/>
                    <a:p>
                      <a:r>
                        <a:rPr lang="en-US" dirty="0" smtClean="0"/>
                        <a:t>86511</a:t>
                      </a:r>
                      <a:endParaRPr lang="en-US" dirty="0"/>
                    </a:p>
                  </a:txBody>
                  <a:tcPr/>
                </a:tc>
                <a:tc>
                  <a:txBody>
                    <a:bodyPr/>
                    <a:lstStyle/>
                    <a:p>
                      <a:r>
                        <a:rPr lang="en-US" dirty="0" smtClean="0"/>
                        <a:t>Kohl’s</a:t>
                      </a:r>
                      <a:endParaRPr lang="en-US" dirty="0"/>
                    </a:p>
                  </a:txBody>
                  <a:tcPr/>
                </a:tc>
              </a:tr>
              <a:tr h="370840">
                <a:tc>
                  <a:txBody>
                    <a:bodyPr/>
                    <a:lstStyle/>
                    <a:p>
                      <a:r>
                        <a:rPr lang="en-US" dirty="0" smtClean="0"/>
                        <a:t>86511</a:t>
                      </a:r>
                      <a:endParaRPr lang="en-US" dirty="0"/>
                    </a:p>
                  </a:txBody>
                  <a:tcPr/>
                </a:tc>
                <a:tc>
                  <a:txBody>
                    <a:bodyPr/>
                    <a:lstStyle/>
                    <a:p>
                      <a:r>
                        <a:rPr lang="en-US" dirty="0" smtClean="0"/>
                        <a:t>Old Navy</a:t>
                      </a:r>
                      <a:endParaRPr lang="en-US" dirty="0"/>
                    </a:p>
                  </a:txBody>
                  <a:tcPr/>
                </a:tc>
              </a:tr>
            </a:tbl>
          </a:graphicData>
        </a:graphic>
      </p:graphicFrame>
    </p:spTree>
    <p:extLst>
      <p:ext uri="{BB962C8B-B14F-4D97-AF65-F5344CB8AC3E}">
        <p14:creationId xmlns:p14="http://schemas.microsoft.com/office/powerpoint/2010/main" val="16978239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Python exercise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87</a:t>
            </a:fld>
            <a:endParaRPr lang="en-US"/>
          </a:p>
        </p:txBody>
      </p:sp>
      <p:sp>
        <p:nvSpPr>
          <p:cNvPr id="9" name="TextBox 8"/>
          <p:cNvSpPr txBox="1"/>
          <p:nvPr/>
        </p:nvSpPr>
        <p:spPr>
          <a:xfrm>
            <a:off x="566737" y="952500"/>
            <a:ext cx="8382000" cy="1477328"/>
          </a:xfrm>
          <a:prstGeom prst="rect">
            <a:avLst/>
          </a:prstGeom>
          <a:noFill/>
        </p:spPr>
        <p:txBody>
          <a:bodyPr wrap="square" rtlCol="0">
            <a:spAutoFit/>
          </a:bodyPr>
          <a:lstStyle/>
          <a:p>
            <a:pPr algn="l"/>
            <a:r>
              <a:rPr lang="en-US" sz="3000" dirty="0" smtClean="0">
                <a:latin typeface="PFDinTextCompPro-Italic"/>
                <a:cs typeface="PFDinTextCompPro-Italic"/>
              </a:rPr>
              <a:t>How do we define “similarity” of users?</a:t>
            </a:r>
          </a:p>
          <a:p>
            <a:pPr marL="785813" lvl="1" indent="-457200" algn="l">
              <a:buFont typeface="Arial"/>
              <a:buChar char="•"/>
            </a:pPr>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610386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Python exercise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88</a:t>
            </a:fld>
            <a:endParaRPr lang="en-US"/>
          </a:p>
        </p:txBody>
      </p:sp>
      <p:sp>
        <p:nvSpPr>
          <p:cNvPr id="9" name="TextBox 8"/>
          <p:cNvSpPr txBox="1"/>
          <p:nvPr/>
        </p:nvSpPr>
        <p:spPr>
          <a:xfrm>
            <a:off x="566737" y="952500"/>
            <a:ext cx="8382000" cy="3323987"/>
          </a:xfrm>
          <a:prstGeom prst="rect">
            <a:avLst/>
          </a:prstGeom>
          <a:noFill/>
        </p:spPr>
        <p:txBody>
          <a:bodyPr wrap="square" rtlCol="0">
            <a:spAutoFit/>
          </a:bodyPr>
          <a:lstStyle/>
          <a:p>
            <a:pPr algn="l"/>
            <a:r>
              <a:rPr lang="en-US" sz="3000" dirty="0" smtClean="0">
                <a:latin typeface="PFDinTextCompPro-Italic"/>
                <a:cs typeface="PFDinTextCompPro-Italic"/>
              </a:rPr>
              <a:t>How do we define “similarity” of users?</a:t>
            </a:r>
          </a:p>
          <a:p>
            <a:pPr algn="l"/>
            <a:endParaRPr lang="en-US" sz="3000" dirty="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a:latin typeface="PFDinTextCompPro-Italic"/>
              <a:cs typeface="PFDinTextCompPro-Italic"/>
            </a:endParaRPr>
          </a:p>
          <a:p>
            <a:pPr algn="l"/>
            <a:r>
              <a:rPr lang="en-US" sz="3000" dirty="0" smtClean="0">
                <a:latin typeface="PFDinTextCompPro-Italic"/>
                <a:cs typeface="PFDinTextCompPro-Italic"/>
              </a:rPr>
              <a:t>This is required if we want to do user-based collaborative filtering</a:t>
            </a: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205836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19100"/>
            <a:ext cx="6400800" cy="304800"/>
          </a:xfrm>
        </p:spPr>
        <p:txBody>
          <a:bodyPr/>
          <a:lstStyle/>
          <a:p>
            <a:pPr eaLnBrk="1" hangingPunct="1">
              <a:lnSpc>
                <a:spcPts val="2448"/>
              </a:lnSpc>
              <a:defRPr/>
            </a:pPr>
            <a:r>
              <a:rPr lang="en-US" dirty="0" smtClean="0"/>
              <a:t>Python exercise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89</a:t>
            </a:fld>
            <a:endParaRPr lang="en-US"/>
          </a:p>
        </p:txBody>
      </p:sp>
      <p:sp>
        <p:nvSpPr>
          <p:cNvPr id="9" name="TextBox 8"/>
          <p:cNvSpPr txBox="1"/>
          <p:nvPr/>
        </p:nvSpPr>
        <p:spPr>
          <a:xfrm>
            <a:off x="566737" y="647700"/>
            <a:ext cx="8382000" cy="5170646"/>
          </a:xfrm>
          <a:prstGeom prst="rect">
            <a:avLst/>
          </a:prstGeom>
          <a:noFill/>
        </p:spPr>
        <p:txBody>
          <a:bodyPr wrap="square" rtlCol="0">
            <a:spAutoFit/>
          </a:bodyPr>
          <a:lstStyle/>
          <a:p>
            <a:pPr lvl="1" indent="0" algn="l"/>
            <a:r>
              <a:rPr lang="en-US" sz="15000" b="1" dirty="0" smtClean="0">
                <a:latin typeface="Constantia"/>
                <a:cs typeface="Constantia"/>
              </a:rPr>
              <a:t>MATH ALERT!!</a:t>
            </a: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6738937" y="1028700"/>
            <a:ext cx="2518347" cy="2470878"/>
          </a:xfrm>
          <a:prstGeom prst="rect">
            <a:avLst/>
          </a:prstGeom>
        </p:spPr>
      </p:pic>
    </p:spTree>
    <p:extLst>
      <p:ext uri="{BB962C8B-B14F-4D97-AF65-F5344CB8AC3E}">
        <p14:creationId xmlns:p14="http://schemas.microsoft.com/office/powerpoint/2010/main" val="2047419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Examples – Types of data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pic>
        <p:nvPicPr>
          <p:cNvPr id="6" name="Picture 5"/>
          <p:cNvPicPr>
            <a:picLocks noChangeAspect="1"/>
          </p:cNvPicPr>
          <p:nvPr/>
        </p:nvPicPr>
        <p:blipFill>
          <a:blip r:embed="rId3"/>
          <a:stretch>
            <a:fillRect/>
          </a:stretch>
        </p:blipFill>
        <p:spPr>
          <a:xfrm>
            <a:off x="4071937" y="1181100"/>
            <a:ext cx="4343400" cy="3860800"/>
          </a:xfrm>
          <a:prstGeom prst="rect">
            <a:avLst/>
          </a:prstGeom>
        </p:spPr>
      </p:pic>
      <p:sp>
        <p:nvSpPr>
          <p:cNvPr id="11" name="TextBox 10"/>
          <p:cNvSpPr txBox="1"/>
          <p:nvPr/>
        </p:nvSpPr>
        <p:spPr>
          <a:xfrm>
            <a:off x="566737" y="1181100"/>
            <a:ext cx="3124200" cy="707886"/>
          </a:xfrm>
          <a:prstGeom prst="rect">
            <a:avLst/>
          </a:prstGeom>
          <a:noFill/>
        </p:spPr>
        <p:txBody>
          <a:bodyPr wrap="square" rtlCol="0">
            <a:spAutoFit/>
          </a:bodyPr>
          <a:lstStyle/>
          <a:p>
            <a:pPr algn="l"/>
            <a:r>
              <a:rPr lang="en-US" sz="2000" dirty="0" smtClean="0">
                <a:latin typeface="PFDinTextCompPro-Italic"/>
                <a:cs typeface="PFDinTextCompPro-Italic"/>
              </a:rPr>
              <a:t>Recommenders need feedback to be useful.</a:t>
            </a:r>
          </a:p>
        </p:txBody>
      </p:sp>
    </p:spTree>
    <p:extLst>
      <p:ext uri="{BB962C8B-B14F-4D97-AF65-F5344CB8AC3E}">
        <p14:creationId xmlns:p14="http://schemas.microsoft.com/office/powerpoint/2010/main" val="27521484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Python exercise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90</a:t>
            </a:fld>
            <a:endParaRPr lang="en-US"/>
          </a:p>
        </p:txBody>
      </p:sp>
      <p:sp>
        <p:nvSpPr>
          <p:cNvPr id="9" name="TextBox 8"/>
          <p:cNvSpPr txBox="1"/>
          <p:nvPr/>
        </p:nvSpPr>
        <p:spPr>
          <a:xfrm>
            <a:off x="566737" y="952500"/>
            <a:ext cx="8382000" cy="4247317"/>
          </a:xfrm>
          <a:prstGeom prst="rect">
            <a:avLst/>
          </a:prstGeom>
          <a:noFill/>
        </p:spPr>
        <p:txBody>
          <a:bodyPr wrap="square" rtlCol="0">
            <a:spAutoFit/>
          </a:bodyPr>
          <a:lstStyle/>
          <a:p>
            <a:pPr algn="l"/>
            <a:r>
              <a:rPr lang="en-US" sz="3000" dirty="0" smtClean="0">
                <a:latin typeface="PFDinTextCompPro-Italic"/>
                <a:cs typeface="PFDinTextCompPro-Italic"/>
              </a:rPr>
              <a:t>How do we define “similarity” of users?</a:t>
            </a:r>
          </a:p>
          <a:p>
            <a:pPr algn="l"/>
            <a:endParaRPr lang="en-US" sz="3000" dirty="0" smtClean="0">
              <a:latin typeface="PFDinTextCompPro-Italic"/>
              <a:cs typeface="PFDinTextCompPro-Italic"/>
            </a:endParaRPr>
          </a:p>
          <a:p>
            <a:pPr algn="l"/>
            <a:r>
              <a:rPr lang="en-US" sz="3000" dirty="0" err="1" smtClean="0">
                <a:latin typeface="PFDinTextCompPro-Italic"/>
                <a:cs typeface="PFDinTextCompPro-Italic"/>
              </a:rPr>
              <a:t>Jaccard</a:t>
            </a:r>
            <a:r>
              <a:rPr lang="en-US" sz="3000" dirty="0" smtClean="0">
                <a:latin typeface="PFDinTextCompPro-Italic"/>
                <a:cs typeface="PFDinTextCompPro-Italic"/>
              </a:rPr>
              <a:t> Similarity:</a:t>
            </a:r>
          </a:p>
          <a:p>
            <a:pPr algn="l"/>
            <a:r>
              <a:rPr lang="en-US" sz="3000" dirty="0" smtClean="0">
                <a:latin typeface="PFDinTextCompPro-Italic"/>
                <a:cs typeface="PFDinTextCompPro-Italic"/>
              </a:rPr>
              <a:t>	Defines similarity between two sets of 	objects</a:t>
            </a: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305698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Python exercise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91</a:t>
            </a:fld>
            <a:endParaRPr lang="en-US"/>
          </a:p>
        </p:txBody>
      </p:sp>
      <p:sp>
        <p:nvSpPr>
          <p:cNvPr id="9" name="TextBox 8"/>
          <p:cNvSpPr txBox="1"/>
          <p:nvPr/>
        </p:nvSpPr>
        <p:spPr>
          <a:xfrm>
            <a:off x="566737" y="952500"/>
            <a:ext cx="8382000" cy="4247317"/>
          </a:xfrm>
          <a:prstGeom prst="rect">
            <a:avLst/>
          </a:prstGeom>
          <a:noFill/>
        </p:spPr>
        <p:txBody>
          <a:bodyPr wrap="square" rtlCol="0">
            <a:spAutoFit/>
          </a:bodyPr>
          <a:lstStyle/>
          <a:p>
            <a:pPr algn="l"/>
            <a:r>
              <a:rPr lang="en-US" sz="3000" dirty="0" smtClean="0">
                <a:latin typeface="PFDinTextCompPro-Italic"/>
                <a:cs typeface="PFDinTextCompPro-Italic"/>
              </a:rPr>
              <a:t>How do we define “similarity” of users?</a:t>
            </a:r>
          </a:p>
          <a:p>
            <a:pPr algn="l"/>
            <a:endParaRPr lang="en-US" sz="3000" dirty="0" smtClean="0">
              <a:latin typeface="PFDinTextCompPro-Italic"/>
              <a:cs typeface="PFDinTextCompPro-Italic"/>
            </a:endParaRPr>
          </a:p>
          <a:p>
            <a:pPr algn="l"/>
            <a:r>
              <a:rPr lang="en-US" sz="3000" dirty="0" err="1" smtClean="0">
                <a:latin typeface="PFDinTextCompPro-Italic"/>
                <a:cs typeface="PFDinTextCompPro-Italic"/>
              </a:rPr>
              <a:t>Jaccard</a:t>
            </a:r>
            <a:r>
              <a:rPr lang="en-US" sz="3000" dirty="0" smtClean="0">
                <a:latin typeface="PFDinTextCompPro-Italic"/>
                <a:cs typeface="PFDinTextCompPro-Italic"/>
              </a:rPr>
              <a:t> Similarity:</a:t>
            </a:r>
          </a:p>
          <a:p>
            <a:pPr algn="l"/>
            <a:r>
              <a:rPr lang="en-US" sz="3000" dirty="0" smtClean="0">
                <a:latin typeface="PFDinTextCompPro-Italic"/>
                <a:cs typeface="PFDinTextCompPro-Italic"/>
              </a:rPr>
              <a:t>	Defines similarity between two sets of 	objects</a:t>
            </a: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543613319"/>
              </p:ext>
            </p:extLst>
          </p:nvPr>
        </p:nvGraphicFramePr>
        <p:xfrm>
          <a:off x="109538" y="3390900"/>
          <a:ext cx="3810000" cy="1727200"/>
        </p:xfrm>
        <a:graphic>
          <a:graphicData uri="http://schemas.openxmlformats.org/presentationml/2006/ole">
            <mc:AlternateContent xmlns:mc="http://schemas.openxmlformats.org/markup-compatibility/2006">
              <mc:Choice xmlns:v="urn:schemas-microsoft-com:vml" Requires="v">
                <p:oleObj spid="_x0000_s8218" name="Equation" r:id="rId4" imgW="1092200" imgH="495300" progId="Equation.3">
                  <p:embed/>
                </p:oleObj>
              </mc:Choice>
              <mc:Fallback>
                <p:oleObj name="Equation" r:id="rId4" imgW="1092200" imgH="495300" progId="Equation.3">
                  <p:embed/>
                  <p:pic>
                    <p:nvPicPr>
                      <p:cNvPr id="0" name=""/>
                      <p:cNvPicPr/>
                      <p:nvPr/>
                    </p:nvPicPr>
                    <p:blipFill>
                      <a:blip r:embed="rId5"/>
                      <a:stretch>
                        <a:fillRect/>
                      </a:stretch>
                    </p:blipFill>
                    <p:spPr>
                      <a:xfrm>
                        <a:off x="109538" y="3390900"/>
                        <a:ext cx="3810000" cy="1727200"/>
                      </a:xfrm>
                      <a:prstGeom prst="rect">
                        <a:avLst/>
                      </a:prstGeom>
                    </p:spPr>
                  </p:pic>
                </p:oleObj>
              </mc:Fallback>
            </mc:AlternateContent>
          </a:graphicData>
        </a:graphic>
      </p:graphicFrame>
      <p:cxnSp>
        <p:nvCxnSpPr>
          <p:cNvPr id="6" name="Straight Connector 5"/>
          <p:cNvCxnSpPr/>
          <p:nvPr/>
        </p:nvCxnSpPr>
        <p:spPr bwMode="auto">
          <a:xfrm flipV="1">
            <a:off x="2471737" y="35433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flipV="1">
            <a:off x="3919537" y="35433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2471737" y="43815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3919537" y="43815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0138977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Python exercise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92</a:t>
            </a:fld>
            <a:endParaRPr lang="en-US"/>
          </a:p>
        </p:txBody>
      </p:sp>
      <p:sp>
        <p:nvSpPr>
          <p:cNvPr id="9" name="TextBox 8"/>
          <p:cNvSpPr txBox="1"/>
          <p:nvPr/>
        </p:nvSpPr>
        <p:spPr>
          <a:xfrm>
            <a:off x="566737" y="952500"/>
            <a:ext cx="8382000" cy="4247317"/>
          </a:xfrm>
          <a:prstGeom prst="rect">
            <a:avLst/>
          </a:prstGeom>
          <a:noFill/>
        </p:spPr>
        <p:txBody>
          <a:bodyPr wrap="square" rtlCol="0">
            <a:spAutoFit/>
          </a:bodyPr>
          <a:lstStyle/>
          <a:p>
            <a:pPr algn="l"/>
            <a:r>
              <a:rPr lang="en-US" sz="3000" dirty="0" smtClean="0">
                <a:latin typeface="PFDinTextCompPro-Italic"/>
                <a:cs typeface="PFDinTextCompPro-Italic"/>
              </a:rPr>
              <a:t>How do we define “similarity” of users?</a:t>
            </a:r>
          </a:p>
          <a:p>
            <a:pPr algn="l"/>
            <a:endParaRPr lang="en-US" sz="3000" dirty="0" smtClean="0">
              <a:latin typeface="PFDinTextCompPro-Italic"/>
              <a:cs typeface="PFDinTextCompPro-Italic"/>
            </a:endParaRPr>
          </a:p>
          <a:p>
            <a:pPr algn="l"/>
            <a:r>
              <a:rPr lang="en-US" sz="3000" dirty="0" err="1" smtClean="0">
                <a:latin typeface="PFDinTextCompPro-Italic"/>
                <a:cs typeface="PFDinTextCompPro-Italic"/>
              </a:rPr>
              <a:t>Jaccard</a:t>
            </a:r>
            <a:r>
              <a:rPr lang="en-US" sz="3000" dirty="0" smtClean="0">
                <a:latin typeface="PFDinTextCompPro-Italic"/>
                <a:cs typeface="PFDinTextCompPro-Italic"/>
              </a:rPr>
              <a:t> Similarity:</a:t>
            </a:r>
          </a:p>
          <a:p>
            <a:pPr algn="l"/>
            <a:r>
              <a:rPr lang="en-US" sz="3000" dirty="0" smtClean="0">
                <a:latin typeface="PFDinTextCompPro-Italic"/>
                <a:cs typeface="PFDinTextCompPro-Italic"/>
              </a:rPr>
              <a:t>	Defines similarity between two sets of 	objects</a:t>
            </a: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67445177"/>
              </p:ext>
            </p:extLst>
          </p:nvPr>
        </p:nvGraphicFramePr>
        <p:xfrm>
          <a:off x="109538" y="3390900"/>
          <a:ext cx="3810000" cy="1727200"/>
        </p:xfrm>
        <a:graphic>
          <a:graphicData uri="http://schemas.openxmlformats.org/presentationml/2006/ole">
            <mc:AlternateContent xmlns:mc="http://schemas.openxmlformats.org/markup-compatibility/2006">
              <mc:Choice xmlns:v="urn:schemas-microsoft-com:vml" Requires="v">
                <p:oleObj spid="_x0000_s1039" name="Equation" r:id="rId4" imgW="1092200" imgH="495300" progId="Equation.3">
                  <p:embed/>
                </p:oleObj>
              </mc:Choice>
              <mc:Fallback>
                <p:oleObj name="Equation" r:id="rId4" imgW="1092200" imgH="495300" progId="Equation.3">
                  <p:embed/>
                  <p:pic>
                    <p:nvPicPr>
                      <p:cNvPr id="0" name=""/>
                      <p:cNvPicPr/>
                      <p:nvPr/>
                    </p:nvPicPr>
                    <p:blipFill>
                      <a:blip r:embed="rId5"/>
                      <a:stretch>
                        <a:fillRect/>
                      </a:stretch>
                    </p:blipFill>
                    <p:spPr>
                      <a:xfrm>
                        <a:off x="109538" y="3390900"/>
                        <a:ext cx="3810000" cy="1727200"/>
                      </a:xfrm>
                      <a:prstGeom prst="rect">
                        <a:avLst/>
                      </a:prstGeom>
                    </p:spPr>
                  </p:pic>
                </p:oleObj>
              </mc:Fallback>
            </mc:AlternateContent>
          </a:graphicData>
        </a:graphic>
      </p:graphicFrame>
      <p:cxnSp>
        <p:nvCxnSpPr>
          <p:cNvPr id="6" name="Straight Connector 5"/>
          <p:cNvCxnSpPr/>
          <p:nvPr/>
        </p:nvCxnSpPr>
        <p:spPr bwMode="auto">
          <a:xfrm flipV="1">
            <a:off x="2471737" y="35433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flipV="1">
            <a:off x="3919537" y="35433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2471737" y="43815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3919537" y="43815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6"/>
          <p:cNvCxnSpPr/>
          <p:nvPr/>
        </p:nvCxnSpPr>
        <p:spPr bwMode="auto">
          <a:xfrm flipH="1">
            <a:off x="4071937" y="3467100"/>
            <a:ext cx="685800" cy="3810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4787144" y="3086100"/>
            <a:ext cx="4548653" cy="553998"/>
          </a:xfrm>
          <a:prstGeom prst="rect">
            <a:avLst/>
          </a:prstGeom>
          <a:noFill/>
        </p:spPr>
        <p:txBody>
          <a:bodyPr wrap="none" rtlCol="0">
            <a:spAutoFit/>
          </a:bodyPr>
          <a:lstStyle/>
          <a:p>
            <a:r>
              <a:rPr lang="en-US" sz="3000" dirty="0" smtClean="0"/>
              <a:t>Number of similar elements</a:t>
            </a:r>
            <a:endParaRPr lang="en-US" sz="3000" dirty="0"/>
          </a:p>
        </p:txBody>
      </p:sp>
      <p:sp>
        <p:nvSpPr>
          <p:cNvPr id="14" name="TextBox 13"/>
          <p:cNvSpPr txBox="1"/>
          <p:nvPr/>
        </p:nvSpPr>
        <p:spPr>
          <a:xfrm>
            <a:off x="4756566" y="4533900"/>
            <a:ext cx="4664370" cy="553998"/>
          </a:xfrm>
          <a:prstGeom prst="rect">
            <a:avLst/>
          </a:prstGeom>
          <a:noFill/>
        </p:spPr>
        <p:txBody>
          <a:bodyPr wrap="none" rtlCol="0">
            <a:spAutoFit/>
          </a:bodyPr>
          <a:lstStyle/>
          <a:p>
            <a:r>
              <a:rPr lang="en-US" sz="3000" dirty="0" smtClean="0"/>
              <a:t>Number of distinct elements</a:t>
            </a:r>
            <a:endParaRPr lang="en-US" sz="3000" dirty="0"/>
          </a:p>
        </p:txBody>
      </p:sp>
      <p:cxnSp>
        <p:nvCxnSpPr>
          <p:cNvPr id="16" name="Straight Arrow Connector 15"/>
          <p:cNvCxnSpPr/>
          <p:nvPr/>
        </p:nvCxnSpPr>
        <p:spPr bwMode="auto">
          <a:xfrm flipH="1" flipV="1">
            <a:off x="3995737" y="4610100"/>
            <a:ext cx="609600" cy="2286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172137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Python exercise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93</a:t>
            </a:fld>
            <a:endParaRPr lang="en-US"/>
          </a:p>
        </p:txBody>
      </p:sp>
      <p:sp>
        <p:nvSpPr>
          <p:cNvPr id="9" name="TextBox 8"/>
          <p:cNvSpPr txBox="1"/>
          <p:nvPr/>
        </p:nvSpPr>
        <p:spPr>
          <a:xfrm>
            <a:off x="566737" y="952500"/>
            <a:ext cx="8382000" cy="1938992"/>
          </a:xfrm>
          <a:prstGeom prst="rect">
            <a:avLst/>
          </a:prstGeom>
          <a:noFill/>
        </p:spPr>
        <p:txBody>
          <a:bodyPr wrap="square" rtlCol="0">
            <a:spAutoFit/>
          </a:bodyPr>
          <a:lstStyle/>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774380292"/>
              </p:ext>
            </p:extLst>
          </p:nvPr>
        </p:nvGraphicFramePr>
        <p:xfrm>
          <a:off x="109537" y="952500"/>
          <a:ext cx="3810000" cy="1727200"/>
        </p:xfrm>
        <a:graphic>
          <a:graphicData uri="http://schemas.openxmlformats.org/presentationml/2006/ole">
            <mc:AlternateContent xmlns:mc="http://schemas.openxmlformats.org/markup-compatibility/2006">
              <mc:Choice xmlns:v="urn:schemas-microsoft-com:vml" Requires="v">
                <p:oleObj spid="_x0000_s9242" name="Equation" r:id="rId4" imgW="1092200" imgH="495300" progId="Equation.3">
                  <p:embed/>
                </p:oleObj>
              </mc:Choice>
              <mc:Fallback>
                <p:oleObj name="Equation" r:id="rId4" imgW="1092200" imgH="495300" progId="Equation.3">
                  <p:embed/>
                  <p:pic>
                    <p:nvPicPr>
                      <p:cNvPr id="0" name=""/>
                      <p:cNvPicPr/>
                      <p:nvPr/>
                    </p:nvPicPr>
                    <p:blipFill>
                      <a:blip r:embed="rId5"/>
                      <a:stretch>
                        <a:fillRect/>
                      </a:stretch>
                    </p:blipFill>
                    <p:spPr>
                      <a:xfrm>
                        <a:off x="109537" y="952500"/>
                        <a:ext cx="3810000" cy="1727200"/>
                      </a:xfrm>
                      <a:prstGeom prst="rect">
                        <a:avLst/>
                      </a:prstGeom>
                    </p:spPr>
                  </p:pic>
                </p:oleObj>
              </mc:Fallback>
            </mc:AlternateContent>
          </a:graphicData>
        </a:graphic>
      </p:graphicFrame>
      <p:sp>
        <p:nvSpPr>
          <p:cNvPr id="11" name="TextBox 10"/>
          <p:cNvSpPr txBox="1"/>
          <p:nvPr/>
        </p:nvSpPr>
        <p:spPr>
          <a:xfrm>
            <a:off x="185737" y="2933700"/>
            <a:ext cx="8915400" cy="2031325"/>
          </a:xfrm>
          <a:prstGeom prst="rect">
            <a:avLst/>
          </a:prstGeom>
          <a:noFill/>
        </p:spPr>
        <p:txBody>
          <a:bodyPr wrap="square" rtlCol="0">
            <a:spAutoFit/>
          </a:bodyPr>
          <a:lstStyle/>
          <a:p>
            <a:pPr algn="l"/>
            <a:r>
              <a:rPr lang="en-US" dirty="0" smtClean="0"/>
              <a:t>JS ({1, 2, 3}, {2,3,4}) = {2, 3}          2</a:t>
            </a:r>
          </a:p>
          <a:p>
            <a:pPr algn="l"/>
            <a:r>
              <a:rPr lang="en-US" dirty="0" smtClean="0"/>
              <a:t>			             ------     =  ----</a:t>
            </a:r>
          </a:p>
          <a:p>
            <a:pPr algn="l"/>
            <a:r>
              <a:rPr lang="en-US" dirty="0" smtClean="0"/>
              <a:t>    	</a:t>
            </a:r>
            <a:r>
              <a:rPr lang="en-US" dirty="0"/>
              <a:t>	</a:t>
            </a:r>
            <a:r>
              <a:rPr lang="en-US" dirty="0" smtClean="0"/>
              <a:t>        	   {1, 2, 3, 4}       4 </a:t>
            </a:r>
            <a:endParaRPr lang="en-US" dirty="0"/>
          </a:p>
        </p:txBody>
      </p:sp>
      <p:cxnSp>
        <p:nvCxnSpPr>
          <p:cNvPr id="10" name="Straight Connector 9"/>
          <p:cNvCxnSpPr/>
          <p:nvPr/>
        </p:nvCxnSpPr>
        <p:spPr bwMode="auto">
          <a:xfrm flipV="1">
            <a:off x="2471737" y="11049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3919537" y="11049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2471737" y="19431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flipV="1">
            <a:off x="3919537" y="19431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924335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Python exercise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94</a:t>
            </a:fld>
            <a:endParaRPr lang="en-US"/>
          </a:p>
        </p:txBody>
      </p:sp>
      <p:sp>
        <p:nvSpPr>
          <p:cNvPr id="9" name="TextBox 8"/>
          <p:cNvSpPr txBox="1"/>
          <p:nvPr/>
        </p:nvSpPr>
        <p:spPr>
          <a:xfrm>
            <a:off x="566737" y="952500"/>
            <a:ext cx="3352800" cy="1938992"/>
          </a:xfrm>
          <a:prstGeom prst="rect">
            <a:avLst/>
          </a:prstGeom>
          <a:noFill/>
        </p:spPr>
        <p:txBody>
          <a:bodyPr wrap="square" rtlCol="0">
            <a:spAutoFit/>
          </a:bodyPr>
          <a:lstStyle/>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92927880"/>
              </p:ext>
            </p:extLst>
          </p:nvPr>
        </p:nvGraphicFramePr>
        <p:xfrm>
          <a:off x="109537" y="952500"/>
          <a:ext cx="3810000" cy="1727200"/>
        </p:xfrm>
        <a:graphic>
          <a:graphicData uri="http://schemas.openxmlformats.org/presentationml/2006/ole">
            <mc:AlternateContent xmlns:mc="http://schemas.openxmlformats.org/markup-compatibility/2006">
              <mc:Choice xmlns:v="urn:schemas-microsoft-com:vml" Requires="v">
                <p:oleObj spid="_x0000_s10266" name="Equation" r:id="rId4" imgW="1092200" imgH="495300" progId="Equation.3">
                  <p:embed/>
                </p:oleObj>
              </mc:Choice>
              <mc:Fallback>
                <p:oleObj name="Equation" r:id="rId4" imgW="1092200" imgH="495300" progId="Equation.3">
                  <p:embed/>
                  <p:pic>
                    <p:nvPicPr>
                      <p:cNvPr id="0" name=""/>
                      <p:cNvPicPr/>
                      <p:nvPr/>
                    </p:nvPicPr>
                    <p:blipFill>
                      <a:blip r:embed="rId5"/>
                      <a:stretch>
                        <a:fillRect/>
                      </a:stretch>
                    </p:blipFill>
                    <p:spPr>
                      <a:xfrm>
                        <a:off x="109537" y="952500"/>
                        <a:ext cx="3810000" cy="1727200"/>
                      </a:xfrm>
                      <a:prstGeom prst="rect">
                        <a:avLst/>
                      </a:prstGeom>
                    </p:spPr>
                  </p:pic>
                </p:oleObj>
              </mc:Fallback>
            </mc:AlternateContent>
          </a:graphicData>
        </a:graphic>
      </p:graphicFrame>
      <p:sp>
        <p:nvSpPr>
          <p:cNvPr id="11" name="TextBox 10"/>
          <p:cNvSpPr txBox="1"/>
          <p:nvPr/>
        </p:nvSpPr>
        <p:spPr>
          <a:xfrm>
            <a:off x="185737" y="2933700"/>
            <a:ext cx="8915400" cy="1631216"/>
          </a:xfrm>
          <a:prstGeom prst="rect">
            <a:avLst/>
          </a:prstGeom>
          <a:noFill/>
        </p:spPr>
        <p:txBody>
          <a:bodyPr wrap="square" rtlCol="0">
            <a:spAutoFit/>
          </a:bodyPr>
          <a:lstStyle/>
          <a:p>
            <a:pPr algn="l"/>
            <a:r>
              <a:rPr lang="en-US" sz="2500" dirty="0" smtClean="0"/>
              <a:t>User one: </a:t>
            </a:r>
            <a:r>
              <a:rPr lang="en-US" sz="2500" dirty="0"/>
              <a:t>{“Target”, “Banana Republic”, “Old Navy”}</a:t>
            </a:r>
            <a:endParaRPr lang="en-US" sz="2500" dirty="0" smtClean="0"/>
          </a:p>
          <a:p>
            <a:pPr algn="l"/>
            <a:r>
              <a:rPr lang="en-US" sz="2500" dirty="0" smtClean="0"/>
              <a:t>User two: {“</a:t>
            </a:r>
            <a:r>
              <a:rPr lang="en-US" sz="2500" dirty="0"/>
              <a:t>Banana Republic”, </a:t>
            </a:r>
            <a:r>
              <a:rPr lang="en-US" sz="2500" dirty="0" smtClean="0"/>
              <a:t>“Gap”, “Kohl’s”}</a:t>
            </a:r>
          </a:p>
          <a:p>
            <a:pPr algn="l"/>
            <a:endParaRPr lang="en-US" sz="2500" dirty="0"/>
          </a:p>
          <a:p>
            <a:pPr algn="l"/>
            <a:r>
              <a:rPr lang="en-US" sz="2500" dirty="0" smtClean="0"/>
              <a:t>JS (User one, User two) =</a:t>
            </a:r>
            <a:endParaRPr lang="en-US" sz="2500" dirty="0"/>
          </a:p>
        </p:txBody>
      </p:sp>
      <p:sp>
        <p:nvSpPr>
          <p:cNvPr id="5" name="TextBox 4"/>
          <p:cNvSpPr txBox="1"/>
          <p:nvPr/>
        </p:nvSpPr>
        <p:spPr>
          <a:xfrm>
            <a:off x="5471974" y="1666240"/>
            <a:ext cx="2102409" cy="738664"/>
          </a:xfrm>
          <a:prstGeom prst="rect">
            <a:avLst/>
          </a:prstGeom>
          <a:noFill/>
        </p:spPr>
        <p:txBody>
          <a:bodyPr wrap="none" rtlCol="0">
            <a:spAutoFit/>
          </a:bodyPr>
          <a:lstStyle/>
          <a:p>
            <a:r>
              <a:rPr lang="en-US" dirty="0" smtClean="0"/>
              <a:t>Exercise:</a:t>
            </a:r>
            <a:endParaRPr lang="en-US" dirty="0"/>
          </a:p>
        </p:txBody>
      </p:sp>
      <p:cxnSp>
        <p:nvCxnSpPr>
          <p:cNvPr id="10" name="Straight Connector 9"/>
          <p:cNvCxnSpPr/>
          <p:nvPr/>
        </p:nvCxnSpPr>
        <p:spPr bwMode="auto">
          <a:xfrm flipV="1">
            <a:off x="2471737" y="11049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3919537" y="11049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2471737" y="19431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flipV="1">
            <a:off x="3919537" y="19431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94996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Python exercise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95</a:t>
            </a:fld>
            <a:endParaRPr lang="en-US"/>
          </a:p>
        </p:txBody>
      </p:sp>
      <p:sp>
        <p:nvSpPr>
          <p:cNvPr id="9" name="TextBox 8"/>
          <p:cNvSpPr txBox="1"/>
          <p:nvPr/>
        </p:nvSpPr>
        <p:spPr>
          <a:xfrm>
            <a:off x="566737" y="952500"/>
            <a:ext cx="3352800" cy="1938992"/>
          </a:xfrm>
          <a:prstGeom prst="rect">
            <a:avLst/>
          </a:prstGeom>
          <a:noFill/>
        </p:spPr>
        <p:txBody>
          <a:bodyPr wrap="square" rtlCol="0">
            <a:spAutoFit/>
          </a:bodyPr>
          <a:lstStyle/>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a:p>
            <a:pPr algn="l"/>
            <a:endParaRPr lang="en-US" sz="3000" dirty="0" smtClean="0">
              <a:latin typeface="PFDinTextCompPro-Italic"/>
              <a:cs typeface="PFDinTextCompPro-Italic"/>
            </a:endParaRPr>
          </a:p>
        </p:txBody>
      </p:sp>
      <p:sp>
        <p:nvSpPr>
          <p:cNvPr id="2" name="TextBox 1"/>
          <p:cNvSpPr txBox="1"/>
          <p:nvPr/>
        </p:nvSpPr>
        <p:spPr>
          <a:xfrm>
            <a:off x="467328" y="4389120"/>
            <a:ext cx="184666" cy="738664"/>
          </a:xfrm>
          <a:prstGeom prst="rect">
            <a:avLst/>
          </a:prstGeom>
          <a:noFill/>
        </p:spPr>
        <p:txBody>
          <a:bodyPr wrap="none" rtlCol="0">
            <a:spAutoFit/>
          </a:bodyPr>
          <a:lstStyle/>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37005115"/>
              </p:ext>
            </p:extLst>
          </p:nvPr>
        </p:nvGraphicFramePr>
        <p:xfrm>
          <a:off x="109537" y="952500"/>
          <a:ext cx="3810000" cy="1727200"/>
        </p:xfrm>
        <a:graphic>
          <a:graphicData uri="http://schemas.openxmlformats.org/presentationml/2006/ole">
            <mc:AlternateContent xmlns:mc="http://schemas.openxmlformats.org/markup-compatibility/2006">
              <mc:Choice xmlns:v="urn:schemas-microsoft-com:vml" Requires="v">
                <p:oleObj spid="_x0000_s11290" name="Equation" r:id="rId4" imgW="1092200" imgH="495300" progId="Equation.3">
                  <p:embed/>
                </p:oleObj>
              </mc:Choice>
              <mc:Fallback>
                <p:oleObj name="Equation" r:id="rId4" imgW="1092200" imgH="495300" progId="Equation.3">
                  <p:embed/>
                  <p:pic>
                    <p:nvPicPr>
                      <p:cNvPr id="0" name=""/>
                      <p:cNvPicPr/>
                      <p:nvPr/>
                    </p:nvPicPr>
                    <p:blipFill>
                      <a:blip r:embed="rId5"/>
                      <a:stretch>
                        <a:fillRect/>
                      </a:stretch>
                    </p:blipFill>
                    <p:spPr>
                      <a:xfrm>
                        <a:off x="109537" y="952500"/>
                        <a:ext cx="3810000" cy="1727200"/>
                      </a:xfrm>
                      <a:prstGeom prst="rect">
                        <a:avLst/>
                      </a:prstGeom>
                    </p:spPr>
                  </p:pic>
                </p:oleObj>
              </mc:Fallback>
            </mc:AlternateContent>
          </a:graphicData>
        </a:graphic>
      </p:graphicFrame>
      <p:sp>
        <p:nvSpPr>
          <p:cNvPr id="11" name="TextBox 10"/>
          <p:cNvSpPr txBox="1"/>
          <p:nvPr/>
        </p:nvSpPr>
        <p:spPr>
          <a:xfrm>
            <a:off x="185737" y="2933700"/>
            <a:ext cx="8915400" cy="1631216"/>
          </a:xfrm>
          <a:prstGeom prst="rect">
            <a:avLst/>
          </a:prstGeom>
          <a:noFill/>
        </p:spPr>
        <p:txBody>
          <a:bodyPr wrap="square" rtlCol="0">
            <a:spAutoFit/>
          </a:bodyPr>
          <a:lstStyle/>
          <a:p>
            <a:pPr algn="l"/>
            <a:r>
              <a:rPr lang="en-US" sz="2500" dirty="0" smtClean="0"/>
              <a:t>User one: </a:t>
            </a:r>
            <a:r>
              <a:rPr lang="en-US" sz="2500" dirty="0"/>
              <a:t>{“Target”, “Banana Republic”, “Old Navy”}</a:t>
            </a:r>
            <a:endParaRPr lang="en-US" sz="2500" dirty="0" smtClean="0"/>
          </a:p>
          <a:p>
            <a:pPr algn="l"/>
            <a:r>
              <a:rPr lang="en-US" sz="2500" dirty="0" smtClean="0"/>
              <a:t>User two: {“</a:t>
            </a:r>
            <a:r>
              <a:rPr lang="en-US" sz="2500" dirty="0"/>
              <a:t>Banana Republic”, </a:t>
            </a:r>
            <a:r>
              <a:rPr lang="en-US" sz="2500" dirty="0" smtClean="0"/>
              <a:t>“Gap”, “Kohl’s”}</a:t>
            </a:r>
          </a:p>
          <a:p>
            <a:pPr algn="l"/>
            <a:endParaRPr lang="en-US" sz="2500" dirty="0"/>
          </a:p>
          <a:p>
            <a:pPr algn="l"/>
            <a:r>
              <a:rPr lang="en-US" sz="2500" dirty="0" smtClean="0"/>
              <a:t>JS (User one, User two) = 1 / 5     </a:t>
            </a:r>
            <a:r>
              <a:rPr lang="en-US" sz="2500" b="1" dirty="0" smtClean="0"/>
              <a:t>=     .2</a:t>
            </a:r>
            <a:endParaRPr lang="en-US" sz="2500" b="1" dirty="0"/>
          </a:p>
        </p:txBody>
      </p:sp>
      <p:sp>
        <p:nvSpPr>
          <p:cNvPr id="5" name="TextBox 4"/>
          <p:cNvSpPr txBox="1"/>
          <p:nvPr/>
        </p:nvSpPr>
        <p:spPr>
          <a:xfrm>
            <a:off x="5471974" y="1666240"/>
            <a:ext cx="2102409" cy="738664"/>
          </a:xfrm>
          <a:prstGeom prst="rect">
            <a:avLst/>
          </a:prstGeom>
          <a:noFill/>
        </p:spPr>
        <p:txBody>
          <a:bodyPr wrap="none" rtlCol="0">
            <a:spAutoFit/>
          </a:bodyPr>
          <a:lstStyle/>
          <a:p>
            <a:r>
              <a:rPr lang="en-US" dirty="0" smtClean="0"/>
              <a:t>Exercise:</a:t>
            </a:r>
            <a:endParaRPr lang="en-US" dirty="0"/>
          </a:p>
        </p:txBody>
      </p:sp>
      <p:cxnSp>
        <p:nvCxnSpPr>
          <p:cNvPr id="10" name="Straight Connector 9"/>
          <p:cNvCxnSpPr/>
          <p:nvPr/>
        </p:nvCxnSpPr>
        <p:spPr bwMode="auto">
          <a:xfrm flipV="1">
            <a:off x="2471737" y="11049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3919537" y="11049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2471737" y="19431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flipV="1">
            <a:off x="3919537" y="1943100"/>
            <a:ext cx="0" cy="533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77759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algorithm steps</a:t>
            </a:r>
            <a:endParaRPr lang="en-US" dirty="0"/>
          </a:p>
        </p:txBody>
      </p:sp>
      <p:sp>
        <p:nvSpPr>
          <p:cNvPr id="3" name="Content Placeholder 2"/>
          <p:cNvSpPr>
            <a:spLocks noGrp="1"/>
          </p:cNvSpPr>
          <p:nvPr>
            <p:ph sz="quarter" idx="11"/>
          </p:nvPr>
        </p:nvSpPr>
        <p:spPr/>
        <p:txBody>
          <a:bodyPr/>
          <a:lstStyle/>
          <a:p>
            <a:endParaRPr lang="en-US"/>
          </a:p>
        </p:txBody>
      </p:sp>
      <p:sp>
        <p:nvSpPr>
          <p:cNvPr id="4" name="Content Placeholder 3"/>
          <p:cNvSpPr>
            <a:spLocks noGrp="1"/>
          </p:cNvSpPr>
          <p:nvPr>
            <p:ph sz="half" idx="12"/>
          </p:nvPr>
        </p:nvSpPr>
        <p:spPr/>
        <p:txBody>
          <a:bodyPr/>
          <a:lstStyle/>
          <a:p>
            <a:pPr marL="457200" indent="-457200">
              <a:buFont typeface="+mj-lt"/>
              <a:buAutoNum type="arabicPeriod"/>
            </a:pPr>
            <a:r>
              <a:rPr lang="en-US" dirty="0" smtClean="0"/>
              <a:t>Get list of known users in a dictionary where the key is the user ID, an the value is a list of brands they like</a:t>
            </a:r>
          </a:p>
          <a:p>
            <a:pPr lvl="1" indent="0">
              <a:buNone/>
            </a:pPr>
            <a:r>
              <a:rPr lang="en-US" dirty="0" smtClean="0"/>
              <a:t>	Example: { ‘83065’ : </a:t>
            </a:r>
            <a:r>
              <a:rPr lang="fr-FR" dirty="0" smtClean="0"/>
              <a:t>[</a:t>
            </a:r>
            <a:r>
              <a:rPr lang="fr-FR" dirty="0"/>
              <a:t>"</a:t>
            </a:r>
            <a:r>
              <a:rPr lang="fr-FR" dirty="0" err="1"/>
              <a:t>Kohl's</a:t>
            </a:r>
            <a:r>
              <a:rPr lang="fr-FR" dirty="0"/>
              <a:t>", '</a:t>
            </a:r>
            <a:r>
              <a:rPr lang="fr-FR" dirty="0" smtClean="0"/>
              <a:t>Target’] </a:t>
            </a:r>
            <a:r>
              <a:rPr lang="en-US" dirty="0" smtClean="0"/>
              <a:t>}</a:t>
            </a:r>
          </a:p>
          <a:p>
            <a:pPr marL="457200" indent="-457200">
              <a:buFont typeface="+mj-lt"/>
              <a:buAutoNum type="arabicPeriod"/>
            </a:pPr>
            <a:r>
              <a:rPr lang="en-US" dirty="0" smtClean="0"/>
              <a:t>For a given user, we will calculate their closeness to every user in </a:t>
            </a:r>
            <a:r>
              <a:rPr lang="en-US" dirty="0" err="1" smtClean="0"/>
              <a:t>csv</a:t>
            </a:r>
            <a:endParaRPr lang="en-US" dirty="0" smtClean="0"/>
          </a:p>
          <a:p>
            <a:pPr marL="457200" indent="-457200">
              <a:buFont typeface="+mj-lt"/>
              <a:buAutoNum type="arabicPeriod"/>
            </a:pPr>
            <a:r>
              <a:rPr lang="en-US" dirty="0" smtClean="0"/>
              <a:t>We will choose the K most similar users</a:t>
            </a:r>
          </a:p>
          <a:p>
            <a:pPr marL="457200" indent="-457200">
              <a:buFont typeface="+mj-lt"/>
              <a:buAutoNum type="arabicPeriod"/>
            </a:pPr>
            <a:r>
              <a:rPr lang="en-US" dirty="0" smtClean="0"/>
              <a:t>Recommend brands liked by similar users</a:t>
            </a:r>
          </a:p>
        </p:txBody>
      </p:sp>
      <p:sp>
        <p:nvSpPr>
          <p:cNvPr id="5" name="Slide Number Placeholder 4"/>
          <p:cNvSpPr>
            <a:spLocks noGrp="1"/>
          </p:cNvSpPr>
          <p:nvPr>
            <p:ph type="sldNum" sz="quarter" idx="13"/>
          </p:nvPr>
        </p:nvSpPr>
        <p:spPr/>
        <p:txBody>
          <a:bodyPr/>
          <a:lstStyle/>
          <a:p>
            <a:pPr>
              <a:defRPr/>
            </a:pPr>
            <a:fld id="{BD34588A-CBAF-924B-A77D-DE72B91A9204}" type="slidenum">
              <a:rPr lang="en-US" smtClean="0"/>
              <a:pPr>
                <a:defRPr/>
              </a:pPr>
              <a:t>96</a:t>
            </a:fld>
            <a:endParaRPr lang="en-US" dirty="0"/>
          </a:p>
        </p:txBody>
      </p:sp>
    </p:spTree>
    <p:extLst>
      <p:ext uri="{BB962C8B-B14F-4D97-AF65-F5344CB8AC3E}">
        <p14:creationId xmlns:p14="http://schemas.microsoft.com/office/powerpoint/2010/main" val="3089941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algorithm steps</a:t>
            </a:r>
            <a:endParaRPr lang="en-US" dirty="0"/>
          </a:p>
        </p:txBody>
      </p:sp>
      <p:sp>
        <p:nvSpPr>
          <p:cNvPr id="3" name="Content Placeholder 2"/>
          <p:cNvSpPr>
            <a:spLocks noGrp="1"/>
          </p:cNvSpPr>
          <p:nvPr>
            <p:ph sz="quarter" idx="11"/>
          </p:nvPr>
        </p:nvSpPr>
        <p:spPr/>
        <p:txBody>
          <a:bodyPr/>
          <a:lstStyle/>
          <a:p>
            <a:endParaRPr lang="en-US"/>
          </a:p>
        </p:txBody>
      </p:sp>
      <p:sp>
        <p:nvSpPr>
          <p:cNvPr id="4" name="Content Placeholder 3"/>
          <p:cNvSpPr>
            <a:spLocks noGrp="1"/>
          </p:cNvSpPr>
          <p:nvPr>
            <p:ph sz="half" idx="12"/>
          </p:nvPr>
        </p:nvSpPr>
        <p:spPr/>
        <p:txBody>
          <a:bodyPr/>
          <a:lstStyle/>
          <a:p>
            <a:pPr marL="457200" indent="-457200">
              <a:buFont typeface="+mj-lt"/>
              <a:buAutoNum type="arabicPeriod"/>
            </a:pPr>
            <a:r>
              <a:rPr lang="en-US" dirty="0" smtClean="0"/>
              <a:t>Get list of known users in a dictionary where the key is the user ID, an the value is a list of brands they like</a:t>
            </a:r>
          </a:p>
          <a:p>
            <a:pPr lvl="1" indent="0">
              <a:buNone/>
            </a:pPr>
            <a:r>
              <a:rPr lang="en-US" dirty="0" smtClean="0"/>
              <a:t>	Example: { ‘83065’ : </a:t>
            </a:r>
            <a:r>
              <a:rPr lang="fr-FR" dirty="0" smtClean="0"/>
              <a:t>[</a:t>
            </a:r>
            <a:r>
              <a:rPr lang="fr-FR" dirty="0"/>
              <a:t>"</a:t>
            </a:r>
            <a:r>
              <a:rPr lang="fr-FR" dirty="0" err="1"/>
              <a:t>Kohl's</a:t>
            </a:r>
            <a:r>
              <a:rPr lang="fr-FR" dirty="0"/>
              <a:t>", '</a:t>
            </a:r>
            <a:r>
              <a:rPr lang="fr-FR" dirty="0" smtClean="0"/>
              <a:t>Target’] </a:t>
            </a:r>
            <a:r>
              <a:rPr lang="en-US" dirty="0" smtClean="0"/>
              <a:t>}</a:t>
            </a:r>
          </a:p>
          <a:p>
            <a:pPr marL="457200" indent="-457200">
              <a:buFont typeface="+mj-lt"/>
              <a:buAutoNum type="arabicPeriod"/>
            </a:pPr>
            <a:r>
              <a:rPr lang="en-US" dirty="0" smtClean="0"/>
              <a:t>For a given user, we will calculate their closeness to every user in </a:t>
            </a:r>
            <a:r>
              <a:rPr lang="en-US" dirty="0" err="1" smtClean="0"/>
              <a:t>csv</a:t>
            </a:r>
            <a:endParaRPr lang="en-US" dirty="0" smtClean="0"/>
          </a:p>
          <a:p>
            <a:pPr marL="457200" indent="-457200">
              <a:buFont typeface="+mj-lt"/>
              <a:buAutoNum type="arabicPeriod"/>
            </a:pPr>
            <a:r>
              <a:rPr lang="en-US" dirty="0" smtClean="0"/>
              <a:t>We will choose the K most similar users</a:t>
            </a:r>
          </a:p>
          <a:p>
            <a:pPr marL="457200" indent="-457200">
              <a:buFont typeface="+mj-lt"/>
              <a:buAutoNum type="arabicPeriod"/>
            </a:pPr>
            <a:r>
              <a:rPr lang="en-US" dirty="0" smtClean="0"/>
              <a:t>Recommend brands liked by similar users</a:t>
            </a:r>
          </a:p>
        </p:txBody>
      </p:sp>
      <p:sp>
        <p:nvSpPr>
          <p:cNvPr id="5" name="Slide Number Placeholder 4"/>
          <p:cNvSpPr>
            <a:spLocks noGrp="1"/>
          </p:cNvSpPr>
          <p:nvPr>
            <p:ph type="sldNum" sz="quarter" idx="13"/>
          </p:nvPr>
        </p:nvSpPr>
        <p:spPr/>
        <p:txBody>
          <a:bodyPr/>
          <a:lstStyle/>
          <a:p>
            <a:pPr>
              <a:defRPr/>
            </a:pPr>
            <a:fld id="{BD34588A-CBAF-924B-A77D-DE72B91A9204}" type="slidenum">
              <a:rPr lang="en-US" smtClean="0"/>
              <a:pPr>
                <a:defRPr/>
              </a:pPr>
              <a:t>97</a:t>
            </a:fld>
            <a:endParaRPr lang="en-US" dirty="0"/>
          </a:p>
        </p:txBody>
      </p:sp>
      <p:pic>
        <p:nvPicPr>
          <p:cNvPr id="11"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0737" y="3771900"/>
            <a:ext cx="30480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3" name="TextBox 12"/>
          <p:cNvSpPr txBox="1"/>
          <p:nvPr/>
        </p:nvSpPr>
        <p:spPr>
          <a:xfrm>
            <a:off x="6053137" y="3848100"/>
            <a:ext cx="2819400" cy="938719"/>
          </a:xfrm>
          <a:prstGeom prst="rect">
            <a:avLst/>
          </a:prstGeom>
          <a:noFill/>
        </p:spPr>
        <p:txBody>
          <a:bodyPr wrap="square" rtlCol="0">
            <a:spAutoFit/>
          </a:bodyPr>
          <a:lstStyle/>
          <a:p>
            <a:r>
              <a:rPr lang="en-US" sz="1500" dirty="0" smtClean="0"/>
              <a:t>Consider this a kind of KNN </a:t>
            </a:r>
            <a:r>
              <a:rPr lang="en-US" sz="1500" dirty="0"/>
              <a:t>but instead of Euclidean Distance, we are </a:t>
            </a:r>
            <a:r>
              <a:rPr lang="en-US" sz="1500" dirty="0" smtClean="0"/>
              <a:t>using the </a:t>
            </a:r>
            <a:r>
              <a:rPr lang="en-US" sz="1500" dirty="0" err="1" smtClean="0"/>
              <a:t>Jaccard</a:t>
            </a:r>
            <a:r>
              <a:rPr lang="en-US" sz="1500" dirty="0" smtClean="0"/>
              <a:t> Similarity</a:t>
            </a:r>
            <a:endParaRPr lang="en-US" sz="1500" dirty="0"/>
          </a:p>
          <a:p>
            <a:endParaRPr lang="en-US" sz="1000" dirty="0"/>
          </a:p>
        </p:txBody>
      </p:sp>
    </p:spTree>
    <p:extLst>
      <p:ext uri="{BB962C8B-B14F-4D97-AF65-F5344CB8AC3E}">
        <p14:creationId xmlns:p14="http://schemas.microsoft.com/office/powerpoint/2010/main" val="3087123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smtClean="0"/>
              <a:t/>
            </a:r>
            <a:br>
              <a:rPr lang="en-US" sz="7500" dirty="0" smtClean="0"/>
            </a:br>
            <a:r>
              <a:rPr lang="en-US" sz="7500" dirty="0" smtClean="0"/>
              <a:t>IV. The </a:t>
            </a:r>
            <a:r>
              <a:rPr lang="en-US" sz="7500" dirty="0" err="1" smtClean="0"/>
              <a:t>netflix</a:t>
            </a:r>
            <a:r>
              <a:rPr lang="en-US" sz="7500" dirty="0" smtClean="0"/>
              <a:t> prize</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INTRO TO DATA 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1755966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The </a:t>
            </a:r>
            <a:r>
              <a:rPr lang="en-US" dirty="0" err="1" smtClean="0"/>
              <a:t>netflix</a:t>
            </a:r>
            <a:r>
              <a:rPr lang="en-US" dirty="0" smtClean="0"/>
              <a:t> prize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99</a:t>
            </a:fld>
            <a:endParaRPr lang="en-US"/>
          </a:p>
        </p:txBody>
      </p:sp>
      <p:sp>
        <p:nvSpPr>
          <p:cNvPr id="9" name="TextBox 8"/>
          <p:cNvSpPr txBox="1"/>
          <p:nvPr/>
        </p:nvSpPr>
        <p:spPr>
          <a:xfrm>
            <a:off x="566737" y="952500"/>
            <a:ext cx="8382000" cy="861774"/>
          </a:xfrm>
          <a:prstGeom prst="rect">
            <a:avLst/>
          </a:prstGeom>
          <a:noFill/>
        </p:spPr>
        <p:txBody>
          <a:bodyPr wrap="square" rtlCol="0">
            <a:spAutoFit/>
          </a:bodyPr>
          <a:lstStyle/>
          <a:p>
            <a:pPr algn="l"/>
            <a:r>
              <a:rPr lang="en-US" sz="2500" dirty="0" smtClean="0">
                <a:latin typeface="PFDinTextCompPro-Italic"/>
                <a:cs typeface="PFDinTextCompPro-Italic"/>
              </a:rPr>
              <a:t>The Netflix prize was a competition to see if anyone could make a 10% improvement to Netflix’s recommendation system (accuracy measured by RMSE).</a:t>
            </a:r>
          </a:p>
        </p:txBody>
      </p:sp>
    </p:spTree>
    <p:extLst>
      <p:ext uri="{BB962C8B-B14F-4D97-AF65-F5344CB8AC3E}">
        <p14:creationId xmlns:p14="http://schemas.microsoft.com/office/powerpoint/2010/main" val="4216229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35724</TotalTime>
  <Pages>0</Pages>
  <Words>5813</Words>
  <Characters>0</Characters>
  <Application>Microsoft Macintosh PowerPoint</Application>
  <PresentationFormat>Custom</PresentationFormat>
  <Lines>0</Lines>
  <Paragraphs>960</Paragraphs>
  <Slides>104</Slides>
  <Notes>100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104</vt:i4>
      </vt:variant>
    </vt:vector>
  </HeadingPairs>
  <TitlesOfParts>
    <vt:vector size="107" baseType="lpstr">
      <vt:lpstr>GA_Instructor_Template_Deck</vt:lpstr>
      <vt:lpstr>Agenda</vt:lpstr>
      <vt:lpstr>Equation</vt:lpstr>
      <vt:lpstr>INTRO to DATA SCIENCE recommendation Engines</vt:lpstr>
      <vt:lpstr>I. Data types Ii. Content-based filtering iii. Collaborative filtering  exercise: IV. Recommending with python  V. The netflix prize  </vt:lpstr>
      <vt:lpstr>PowerPoint Presentation</vt:lpstr>
      <vt:lpstr>PowerPoint Presentation</vt:lpstr>
      <vt:lpstr>I. Types of data</vt:lpstr>
      <vt:lpstr>The kind of recommendations you can give, are dependent on the data you have.</vt:lpstr>
      <vt:lpstr>We need data to recommend.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Ia. Explicit AND Implicit Feedback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 General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content-based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 collaborative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III. Python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algorithm steps</vt:lpstr>
      <vt:lpstr>Python algorithm steps</vt:lpstr>
      <vt:lpstr> IV. The netflix prize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dc:creator>
  <cp:keywords/>
  <dc:description/>
  <cp:lastModifiedBy>David Yerrington</cp:lastModifiedBy>
  <cp:revision>8875</cp:revision>
  <cp:lastPrinted>2013-04-25T19:02:49Z</cp:lastPrinted>
  <dcterms:modified xsi:type="dcterms:W3CDTF">2016-06-29T20:51:35Z</dcterms:modified>
</cp:coreProperties>
</file>